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324" r:id="rId31"/>
    <p:sldId id="325" r:id="rId32"/>
    <p:sldId id="326" r:id="rId33"/>
    <p:sldId id="286" r:id="rId34"/>
    <p:sldId id="327" r:id="rId35"/>
    <p:sldId id="287" r:id="rId36"/>
    <p:sldId id="328" r:id="rId37"/>
    <p:sldId id="329" r:id="rId38"/>
    <p:sldId id="330" r:id="rId39"/>
    <p:sldId id="288" r:id="rId40"/>
    <p:sldId id="289" r:id="rId41"/>
    <p:sldId id="290" r:id="rId42"/>
    <p:sldId id="323" r:id="rId43"/>
    <p:sldId id="291" r:id="rId44"/>
    <p:sldId id="292" r:id="rId45"/>
    <p:sldId id="293" r:id="rId46"/>
    <p:sldId id="294" r:id="rId47"/>
    <p:sldId id="295" r:id="rId48"/>
    <p:sldId id="296" r:id="rId49"/>
    <p:sldId id="297" r:id="rId50"/>
    <p:sldId id="318" r:id="rId51"/>
    <p:sldId id="319" r:id="rId52"/>
    <p:sldId id="320" r:id="rId53"/>
    <p:sldId id="321" r:id="rId54"/>
    <p:sldId id="322" r:id="rId55"/>
    <p:sldId id="298" r:id="rId56"/>
    <p:sldId id="299" r:id="rId57"/>
    <p:sldId id="300" r:id="rId58"/>
    <p:sldId id="301" r:id="rId59"/>
    <p:sldId id="302" r:id="rId60"/>
    <p:sldId id="303" r:id="rId61"/>
    <p:sldId id="304" r:id="rId62"/>
    <p:sldId id="305" r:id="rId63"/>
    <p:sldId id="306" r:id="rId64"/>
    <p:sldId id="307" r:id="rId65"/>
    <p:sldId id="310" r:id="rId66"/>
    <p:sldId id="311" r:id="rId67"/>
    <p:sldId id="315" r:id="rId68"/>
    <p:sldId id="313" r:id="rId69"/>
    <p:sldId id="316" r:id="rId70"/>
    <p:sldId id="317" r:id="rId71"/>
  </p:sldIdLst>
  <p:sldSz cx="12188825" cy="6858000"/>
  <p:notesSz cx="6858000" cy="9144000"/>
  <p:embeddedFontLst>
    <p:embeddedFont>
      <p:font typeface="Arial Black" panose="020B0A04020102020204" pitchFamily="34" charset="0"/>
      <p:regular r:id="rId73"/>
      <p:bold r:id="rId74"/>
    </p:embeddedFont>
    <p:embeddedFont>
      <p:font typeface="Arimo" panose="020B0604020202020204" charset="0"/>
      <p:regular r:id="rId75"/>
      <p:bold r:id="rId76"/>
      <p:italic r:id="rId77"/>
      <p:boldItalic r:id="rId78"/>
    </p:embeddedFont>
    <p:embeddedFont>
      <p:font typeface="Calibri" panose="020F0502020204030204" pitchFamily="34" charset="0"/>
      <p:regular r:id="rId79"/>
      <p:bold r:id="rId80"/>
      <p:italic r:id="rId81"/>
      <p:boldItalic r:id="rId82"/>
    </p:embeddedFont>
    <p:embeddedFont>
      <p:font typeface="Tahoma" panose="020B0604030504040204" pitchFamily="34"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ioKb8uWHxbHESTAc9yAMQHwhb9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68E9E8-D704-4972-8444-4AF09D0CE777}">
  <a:tblStyle styleId="{9968E9E8-D704-4972-8444-4AF09D0CE77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72"/>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7" name="Google Shape;107;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3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3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3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4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4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344" name="Google Shape;344;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spAutoFit/>
          </a:bodyPr>
          <a:lstStyle/>
          <a:p>
            <a:pPr marL="0" lvl="0" indent="0" algn="l" rtl="0">
              <a:lnSpc>
                <a:spcPct val="93000"/>
              </a:lnSpc>
              <a:spcBef>
                <a:spcPts val="0"/>
              </a:spcBef>
              <a:spcAft>
                <a:spcPts val="0"/>
              </a:spcAft>
              <a:buClr>
                <a:schemeClr val="dk1"/>
              </a:buClr>
              <a:buSzPts val="1200"/>
              <a:buFont typeface="Arial"/>
              <a:buNone/>
            </a:pPr>
            <a:r>
              <a:rPr lang="en-US">
                <a:latin typeface="Arial"/>
                <a:ea typeface="Arial"/>
                <a:cs typeface="Arial"/>
                <a:sym typeface="Arial"/>
              </a:rPr>
              <a:t>To illustrate template functions, let’s look at this simple function. It would appear as part of a program that needs to find the larger of two integers. The function returns a copy of the larger of its two arguments.</a:t>
            </a:r>
            <a:endParaRPr/>
          </a:p>
        </p:txBody>
      </p:sp>
      <p:sp>
        <p:nvSpPr>
          <p:cNvPr id="120" name="Google Shape;120;p4: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4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4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4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5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462" name="Google Shape;462;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5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spAutoFit/>
          </a:bodyPr>
          <a:lstStyle/>
          <a:p>
            <a:pPr marL="0" lvl="0" indent="0" algn="l" rtl="0">
              <a:lnSpc>
                <a:spcPct val="93000"/>
              </a:lnSpc>
              <a:spcBef>
                <a:spcPts val="0"/>
              </a:spcBef>
              <a:spcAft>
                <a:spcPts val="0"/>
              </a:spcAft>
              <a:buClr>
                <a:schemeClr val="dk1"/>
              </a:buClr>
              <a:buSzPts val="1200"/>
              <a:buFont typeface="Arial"/>
              <a:buNone/>
            </a:pPr>
            <a:r>
              <a:rPr lang="en-US">
                <a:latin typeface="Arial"/>
                <a:ea typeface="Arial"/>
                <a:cs typeface="Arial"/>
                <a:sym typeface="Arial"/>
              </a:rPr>
              <a:t>This is our first example of a template function. It is a single function that depends on an underlying data type that I’ve called Item. The actual Item type could be any of many different types: int, double, char--in fact any type that has two features: (1) the data values can be compared with the &gt; operator, and (2) the data type has a copy constructor. (By the way, where is the copy constructor needed? It is needed to initialized the two parameters from their actual arguments, and also needed when the function returns a value.)</a:t>
            </a:r>
            <a:endParaRPr/>
          </a:p>
          <a:p>
            <a:pPr marL="0" lvl="0" indent="0" algn="l" rtl="0">
              <a:spcBef>
                <a:spcPts val="450"/>
              </a:spcBef>
              <a:spcAft>
                <a:spcPts val="0"/>
              </a:spcAft>
              <a:buClr>
                <a:schemeClr val="dk1"/>
              </a:buClr>
              <a:buSzPts val="1200"/>
              <a:buFont typeface="Arial"/>
              <a:buNone/>
            </a:pPr>
            <a:endParaRPr>
              <a:latin typeface="Arial"/>
              <a:ea typeface="Arial"/>
              <a:cs typeface="Arial"/>
              <a:sym typeface="Arial"/>
            </a:endParaRPr>
          </a:p>
          <a:p>
            <a:pPr marL="0" lvl="0" indent="0" algn="l" rtl="0">
              <a:spcBef>
                <a:spcPts val="450"/>
              </a:spcBef>
              <a:spcAft>
                <a:spcPts val="0"/>
              </a:spcAft>
              <a:buClr>
                <a:schemeClr val="dk1"/>
              </a:buClr>
              <a:buSzPts val="1200"/>
              <a:buFont typeface="Arial"/>
              <a:buNone/>
            </a:pPr>
            <a:r>
              <a:rPr lang="en-US">
                <a:latin typeface="Arial"/>
                <a:ea typeface="Arial"/>
                <a:cs typeface="Arial"/>
                <a:sym typeface="Arial"/>
              </a:rPr>
              <a:t>Anyway, let’s look at the pattern for converting an ordinary function to a template function...</a:t>
            </a:r>
            <a:endParaRPr/>
          </a:p>
        </p:txBody>
      </p:sp>
      <p:sp>
        <p:nvSpPr>
          <p:cNvPr id="144" name="Google Shape;144;p5: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5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491" name="Google Shape;491;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5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500" name="Google Shape;500;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5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6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6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6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6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6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6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6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7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7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37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165" name="Google Shape;16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Fundamentals of OOP: </a:t>
            </a:r>
            <a:r>
              <a:rPr lang="en-US" sz="1200">
                <a:solidFill>
                  <a:schemeClr val="dk1"/>
                </a:solidFill>
                <a:latin typeface="Calibri"/>
                <a:ea typeface="Calibri"/>
                <a:cs typeface="Calibri"/>
                <a:sym typeface="Calibri"/>
              </a:rPr>
              <a:t>Class, Object, Data Abstraction, Data Encapsulation, Inheritance, Polymorphism.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Classes and Objects: </a:t>
            </a:r>
            <a:r>
              <a:rPr lang="en-US" sz="1200">
                <a:solidFill>
                  <a:schemeClr val="dk1"/>
                </a:solidFill>
                <a:latin typeface="Calibri"/>
                <a:ea typeface="Calibri"/>
                <a:cs typeface="Calibri"/>
                <a:sym typeface="Calibri"/>
              </a:rPr>
              <a:t>Creation, Accessing Class Members, Access Specifiers, Member Function Definition, Inline Function, Static Data Members, Function Overloading, Constructor and Destructor, Objects and Memory Requirements, Friend Functions.</a:t>
            </a:r>
            <a:endParaRPr/>
          </a:p>
        </p:txBody>
      </p:sp>
      <p:sp>
        <p:nvSpPr>
          <p:cNvPr id="176" name="Google Shape;17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973138" y="4560888"/>
            <a:ext cx="5368925" cy="1651000"/>
          </a:xfrm>
          <a:prstGeom prst="rect">
            <a:avLst/>
          </a:prstGeom>
          <a:noFill/>
          <a:ln>
            <a:noFill/>
          </a:ln>
        </p:spPr>
        <p:txBody>
          <a:bodyPr spcFirstLastPara="1" wrap="square" lIns="91425" tIns="45700" rIns="91425" bIns="45700" anchor="t" anchorCtr="0">
            <a:spAutoFit/>
          </a:bodyPr>
          <a:lstStyle/>
          <a:p>
            <a:pPr marL="0" lvl="0" indent="0" algn="l" rtl="0">
              <a:lnSpc>
                <a:spcPct val="93000"/>
              </a:lnSpc>
              <a:spcBef>
                <a:spcPts val="0"/>
              </a:spcBef>
              <a:spcAft>
                <a:spcPts val="0"/>
              </a:spcAft>
              <a:buNone/>
            </a:pPr>
            <a:r>
              <a:rPr lang="en-US">
                <a:latin typeface="Arial"/>
                <a:ea typeface="Arial"/>
                <a:cs typeface="Arial"/>
                <a:sym typeface="Arial"/>
              </a:rPr>
              <a:t>Here’s another function that can be improved by making it into a template function. In this form, the function can find the largest integer in an array of integers. But it can’t be used for an array of double numbers, or an array of some other kind of objects. </a:t>
            </a:r>
            <a:endParaRPr/>
          </a:p>
          <a:p>
            <a:pPr marL="0" lvl="0" indent="0" algn="l" rtl="0">
              <a:spcBef>
                <a:spcPts val="475"/>
              </a:spcBef>
              <a:spcAft>
                <a:spcPts val="0"/>
              </a:spcAft>
              <a:buNone/>
            </a:pPr>
            <a:endParaRPr>
              <a:latin typeface="Arial"/>
              <a:ea typeface="Arial"/>
              <a:cs typeface="Arial"/>
              <a:sym typeface="Arial"/>
            </a:endParaRPr>
          </a:p>
          <a:p>
            <a:pPr marL="0" lvl="0" indent="0" algn="l" rtl="0">
              <a:spcBef>
                <a:spcPts val="475"/>
              </a:spcBef>
              <a:spcAft>
                <a:spcPts val="0"/>
              </a:spcAft>
              <a:buNone/>
            </a:pPr>
            <a:r>
              <a:rPr lang="en-US">
                <a:latin typeface="Arial"/>
                <a:ea typeface="Arial"/>
                <a:cs typeface="Arial"/>
                <a:sym typeface="Arial"/>
              </a:rPr>
              <a:t>In this case, the function depends on the underlying data type of the components of the array. We can call this component type Item, and rewrite the function as a template function...</a:t>
            </a:r>
            <a:endParaRPr/>
          </a:p>
        </p:txBody>
      </p:sp>
      <p:sp>
        <p:nvSpPr>
          <p:cNvPr id="185" name="Google Shape;185;p10:notes"/>
          <p:cNvSpPr>
            <a:spLocks noGrp="1" noRot="1" noChangeAspect="1"/>
          </p:cNvSpPr>
          <p:nvPr>
            <p:ph type="sldImg" idx="2"/>
          </p:nvPr>
        </p:nvSpPr>
        <p:spPr>
          <a:xfrm>
            <a:off x="471488" y="727075"/>
            <a:ext cx="6372225" cy="35861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73"/>
          <p:cNvSpPr txBox="1">
            <a:spLocks noGrp="1"/>
          </p:cNvSpPr>
          <p:nvPr>
            <p:ph type="ctrTitle"/>
          </p:nvPr>
        </p:nvSpPr>
        <p:spPr>
          <a:xfrm>
            <a:off x="914162" y="2130426"/>
            <a:ext cx="10360501"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73"/>
          <p:cNvSpPr txBox="1">
            <a:spLocks noGrp="1"/>
          </p:cNvSpPr>
          <p:nvPr>
            <p:ph type="subTitle" idx="1"/>
          </p:nvPr>
        </p:nvSpPr>
        <p:spPr>
          <a:xfrm>
            <a:off x="1828324" y="3886200"/>
            <a:ext cx="8532178"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7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2" name="Google Shape;22;p73" descr="Dark gray partial box."/>
          <p:cNvGrpSpPr/>
          <p:nvPr/>
        </p:nvGrpSpPr>
        <p:grpSpPr>
          <a:xfrm>
            <a:off x="989012" y="2362200"/>
            <a:ext cx="10268319" cy="1066802"/>
            <a:chOff x="989012" y="4572000"/>
            <a:chExt cx="10268319" cy="1002032"/>
          </a:xfrm>
        </p:grpSpPr>
        <p:cxnSp>
          <p:nvCxnSpPr>
            <p:cNvPr id="23" name="Google Shape;23;p73"/>
            <p:cNvCxnSpPr/>
            <p:nvPr/>
          </p:nvCxnSpPr>
          <p:spPr>
            <a:xfrm>
              <a:off x="4113212" y="4572000"/>
              <a:ext cx="7144119" cy="0"/>
            </a:xfrm>
            <a:prstGeom prst="straightConnector1">
              <a:avLst/>
            </a:prstGeom>
            <a:noFill/>
            <a:ln w="25400" cap="flat" cmpd="sng">
              <a:solidFill>
                <a:srgbClr val="FFC100"/>
              </a:solidFill>
              <a:prstDash val="solid"/>
              <a:round/>
              <a:headEnd type="none" w="sm" len="sm"/>
              <a:tailEnd type="none" w="sm" len="sm"/>
            </a:ln>
          </p:spPr>
        </p:cxnSp>
        <p:cxnSp>
          <p:nvCxnSpPr>
            <p:cNvPr id="24" name="Google Shape;24;p73"/>
            <p:cNvCxnSpPr/>
            <p:nvPr/>
          </p:nvCxnSpPr>
          <p:spPr>
            <a:xfrm>
              <a:off x="11255743" y="4572000"/>
              <a:ext cx="0" cy="1002032"/>
            </a:xfrm>
            <a:prstGeom prst="straightConnector1">
              <a:avLst/>
            </a:prstGeom>
            <a:noFill/>
            <a:ln w="25400" cap="flat" cmpd="sng">
              <a:solidFill>
                <a:srgbClr val="FFC100"/>
              </a:solidFill>
              <a:prstDash val="solid"/>
              <a:round/>
              <a:headEnd type="none" w="sm" len="sm"/>
              <a:tailEnd type="none" w="sm" len="sm"/>
            </a:ln>
          </p:spPr>
        </p:cxnSp>
        <p:cxnSp>
          <p:nvCxnSpPr>
            <p:cNvPr id="25" name="Google Shape;25;p73"/>
            <p:cNvCxnSpPr/>
            <p:nvPr/>
          </p:nvCxnSpPr>
          <p:spPr>
            <a:xfrm rot="10800000">
              <a:off x="989012" y="5574032"/>
              <a:ext cx="10266731" cy="0"/>
            </a:xfrm>
            <a:prstGeom prst="straightConnector1">
              <a:avLst/>
            </a:prstGeom>
            <a:noFill/>
            <a:ln w="25400" cap="flat" cmpd="sng">
              <a:solidFill>
                <a:srgbClr val="FFC100"/>
              </a:solidFill>
              <a:prstDash val="solid"/>
              <a:round/>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83"/>
          <p:cNvSpPr txBox="1">
            <a:spLocks noGrp="1"/>
          </p:cNvSpPr>
          <p:nvPr>
            <p:ph type="title"/>
          </p:nvPr>
        </p:nvSpPr>
        <p:spPr>
          <a:xfrm rot="5400000">
            <a:off x="10681918" y="1373136"/>
            <a:ext cx="5851525" cy="365453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83"/>
          <p:cNvSpPr txBox="1">
            <a:spLocks noGrp="1"/>
          </p:cNvSpPr>
          <p:nvPr>
            <p:ph type="body" idx="1"/>
          </p:nvPr>
        </p:nvSpPr>
        <p:spPr>
          <a:xfrm rot="5400000">
            <a:off x="3269167" y="-2181938"/>
            <a:ext cx="5851525" cy="1076468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8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8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8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4"/>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74"/>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4"/>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4"/>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32" name="Google Shape;32;p74" descr="Dark gray partial box."/>
          <p:cNvGrpSpPr/>
          <p:nvPr/>
        </p:nvGrpSpPr>
        <p:grpSpPr>
          <a:xfrm>
            <a:off x="1279023" y="313346"/>
            <a:ext cx="10268319" cy="1066802"/>
            <a:chOff x="989012" y="4572000"/>
            <a:chExt cx="10268319" cy="1002032"/>
          </a:xfrm>
        </p:grpSpPr>
        <p:cxnSp>
          <p:nvCxnSpPr>
            <p:cNvPr id="33" name="Google Shape;33;p74"/>
            <p:cNvCxnSpPr/>
            <p:nvPr/>
          </p:nvCxnSpPr>
          <p:spPr>
            <a:xfrm>
              <a:off x="4113212" y="4572000"/>
              <a:ext cx="7144119" cy="0"/>
            </a:xfrm>
            <a:prstGeom prst="straightConnector1">
              <a:avLst/>
            </a:prstGeom>
            <a:noFill/>
            <a:ln w="25400" cap="flat" cmpd="sng">
              <a:solidFill>
                <a:srgbClr val="FFC100"/>
              </a:solidFill>
              <a:prstDash val="solid"/>
              <a:round/>
              <a:headEnd type="none" w="sm" len="sm"/>
              <a:tailEnd type="none" w="sm" len="sm"/>
            </a:ln>
          </p:spPr>
        </p:cxnSp>
        <p:cxnSp>
          <p:nvCxnSpPr>
            <p:cNvPr id="34" name="Google Shape;34;p74"/>
            <p:cNvCxnSpPr/>
            <p:nvPr/>
          </p:nvCxnSpPr>
          <p:spPr>
            <a:xfrm>
              <a:off x="11255743" y="4572000"/>
              <a:ext cx="0" cy="1002032"/>
            </a:xfrm>
            <a:prstGeom prst="straightConnector1">
              <a:avLst/>
            </a:prstGeom>
            <a:noFill/>
            <a:ln w="25400" cap="flat" cmpd="sng">
              <a:solidFill>
                <a:srgbClr val="FFC100"/>
              </a:solidFill>
              <a:prstDash val="solid"/>
              <a:round/>
              <a:headEnd type="none" w="sm" len="sm"/>
              <a:tailEnd type="none" w="sm" len="sm"/>
            </a:ln>
          </p:spPr>
        </p:cxnSp>
        <p:cxnSp>
          <p:nvCxnSpPr>
            <p:cNvPr id="35" name="Google Shape;35;p74"/>
            <p:cNvCxnSpPr/>
            <p:nvPr/>
          </p:nvCxnSpPr>
          <p:spPr>
            <a:xfrm rot="10800000">
              <a:off x="989012" y="5574032"/>
              <a:ext cx="10266731" cy="0"/>
            </a:xfrm>
            <a:prstGeom prst="straightConnector1">
              <a:avLst/>
            </a:prstGeom>
            <a:noFill/>
            <a:ln w="25400" cap="flat" cmpd="sng">
              <a:solidFill>
                <a:srgbClr val="FFC100"/>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7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5"/>
          <p:cNvSpPr txBox="1">
            <a:spLocks noGrp="1"/>
          </p:cNvSpPr>
          <p:nvPr>
            <p:ph type="body" idx="1"/>
          </p:nvPr>
        </p:nvSpPr>
        <p:spPr>
          <a:xfrm>
            <a:off x="111188" y="1600201"/>
            <a:ext cx="5562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75"/>
          <p:cNvSpPr txBox="1">
            <a:spLocks noGrp="1"/>
          </p:cNvSpPr>
          <p:nvPr>
            <p:ph type="body" idx="2"/>
          </p:nvPr>
        </p:nvSpPr>
        <p:spPr>
          <a:xfrm>
            <a:off x="5819007" y="1600201"/>
            <a:ext cx="6219005"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75"/>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5"/>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5"/>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3" name="Google Shape;43;p75" descr="Dark gray partial box."/>
          <p:cNvGrpSpPr/>
          <p:nvPr/>
        </p:nvGrpSpPr>
        <p:grpSpPr>
          <a:xfrm>
            <a:off x="1279023" y="313346"/>
            <a:ext cx="10268319" cy="1066802"/>
            <a:chOff x="989012" y="4572000"/>
            <a:chExt cx="10268319" cy="1002032"/>
          </a:xfrm>
        </p:grpSpPr>
        <p:cxnSp>
          <p:nvCxnSpPr>
            <p:cNvPr id="44" name="Google Shape;44;p75"/>
            <p:cNvCxnSpPr/>
            <p:nvPr/>
          </p:nvCxnSpPr>
          <p:spPr>
            <a:xfrm>
              <a:off x="4113212" y="4572000"/>
              <a:ext cx="7144119" cy="0"/>
            </a:xfrm>
            <a:prstGeom prst="straightConnector1">
              <a:avLst/>
            </a:prstGeom>
            <a:noFill/>
            <a:ln w="25400" cap="flat" cmpd="sng">
              <a:solidFill>
                <a:srgbClr val="FFC100"/>
              </a:solidFill>
              <a:prstDash val="solid"/>
              <a:round/>
              <a:headEnd type="none" w="sm" len="sm"/>
              <a:tailEnd type="none" w="sm" len="sm"/>
            </a:ln>
          </p:spPr>
        </p:cxnSp>
        <p:cxnSp>
          <p:nvCxnSpPr>
            <p:cNvPr id="45" name="Google Shape;45;p75"/>
            <p:cNvCxnSpPr/>
            <p:nvPr/>
          </p:nvCxnSpPr>
          <p:spPr>
            <a:xfrm>
              <a:off x="11255743" y="4572000"/>
              <a:ext cx="0" cy="1002032"/>
            </a:xfrm>
            <a:prstGeom prst="straightConnector1">
              <a:avLst/>
            </a:prstGeom>
            <a:noFill/>
            <a:ln w="25400" cap="flat" cmpd="sng">
              <a:solidFill>
                <a:srgbClr val="FFC100"/>
              </a:solidFill>
              <a:prstDash val="solid"/>
              <a:round/>
              <a:headEnd type="none" w="sm" len="sm"/>
              <a:tailEnd type="none" w="sm" len="sm"/>
            </a:ln>
          </p:spPr>
        </p:cxnSp>
        <p:cxnSp>
          <p:nvCxnSpPr>
            <p:cNvPr id="46" name="Google Shape;46;p75"/>
            <p:cNvCxnSpPr/>
            <p:nvPr/>
          </p:nvCxnSpPr>
          <p:spPr>
            <a:xfrm rot="10800000">
              <a:off x="989012" y="5574032"/>
              <a:ext cx="10266731" cy="0"/>
            </a:xfrm>
            <a:prstGeom prst="straightConnector1">
              <a:avLst/>
            </a:prstGeom>
            <a:noFill/>
            <a:ln w="25400" cap="flat" cmpd="sng">
              <a:solidFill>
                <a:srgbClr val="FFC100"/>
              </a:solidFill>
              <a:prstDash val="solid"/>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6"/>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6"/>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6"/>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6"/>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52" name="Google Shape;52;p76" descr="Dark gray partial box."/>
          <p:cNvGrpSpPr/>
          <p:nvPr/>
        </p:nvGrpSpPr>
        <p:grpSpPr>
          <a:xfrm>
            <a:off x="1279023" y="313346"/>
            <a:ext cx="10268319" cy="1066802"/>
            <a:chOff x="989012" y="4572000"/>
            <a:chExt cx="10268319" cy="1002032"/>
          </a:xfrm>
        </p:grpSpPr>
        <p:cxnSp>
          <p:nvCxnSpPr>
            <p:cNvPr id="53" name="Google Shape;53;p76"/>
            <p:cNvCxnSpPr/>
            <p:nvPr/>
          </p:nvCxnSpPr>
          <p:spPr>
            <a:xfrm>
              <a:off x="4113212" y="4572000"/>
              <a:ext cx="7144119" cy="0"/>
            </a:xfrm>
            <a:prstGeom prst="straightConnector1">
              <a:avLst/>
            </a:prstGeom>
            <a:noFill/>
            <a:ln w="25400" cap="flat" cmpd="sng">
              <a:solidFill>
                <a:srgbClr val="FFC100"/>
              </a:solidFill>
              <a:prstDash val="solid"/>
              <a:round/>
              <a:headEnd type="none" w="sm" len="sm"/>
              <a:tailEnd type="none" w="sm" len="sm"/>
            </a:ln>
          </p:spPr>
        </p:cxnSp>
        <p:cxnSp>
          <p:nvCxnSpPr>
            <p:cNvPr id="54" name="Google Shape;54;p76"/>
            <p:cNvCxnSpPr/>
            <p:nvPr/>
          </p:nvCxnSpPr>
          <p:spPr>
            <a:xfrm>
              <a:off x="11255743" y="4572000"/>
              <a:ext cx="0" cy="1002032"/>
            </a:xfrm>
            <a:prstGeom prst="straightConnector1">
              <a:avLst/>
            </a:prstGeom>
            <a:noFill/>
            <a:ln w="25400" cap="flat" cmpd="sng">
              <a:solidFill>
                <a:srgbClr val="FFC100"/>
              </a:solidFill>
              <a:prstDash val="solid"/>
              <a:round/>
              <a:headEnd type="none" w="sm" len="sm"/>
              <a:tailEnd type="none" w="sm" len="sm"/>
            </a:ln>
          </p:spPr>
        </p:cxnSp>
        <p:cxnSp>
          <p:nvCxnSpPr>
            <p:cNvPr id="55" name="Google Shape;55;p76"/>
            <p:cNvCxnSpPr/>
            <p:nvPr/>
          </p:nvCxnSpPr>
          <p:spPr>
            <a:xfrm rot="10800000">
              <a:off x="989012" y="5574032"/>
              <a:ext cx="10266731" cy="0"/>
            </a:xfrm>
            <a:prstGeom prst="straightConnector1">
              <a:avLst/>
            </a:prstGeom>
            <a:noFill/>
            <a:ln w="25400" cap="flat" cmpd="sng">
              <a:solidFill>
                <a:srgbClr val="FFC100"/>
              </a:solidFill>
              <a:prstDash val="solid"/>
              <a:round/>
              <a:headEnd type="none" w="sm" len="sm"/>
              <a:tailEnd type="none" w="sm" len="sm"/>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7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8"/>
          <p:cNvSpPr txBox="1">
            <a:spLocks noGrp="1"/>
          </p:cNvSpPr>
          <p:nvPr>
            <p:ph type="body" idx="1"/>
          </p:nvPr>
        </p:nvSpPr>
        <p:spPr>
          <a:xfrm>
            <a:off x="609441" y="1535113"/>
            <a:ext cx="5385514"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78"/>
          <p:cNvSpPr txBox="1">
            <a:spLocks noGrp="1"/>
          </p:cNvSpPr>
          <p:nvPr>
            <p:ph type="body" idx="2"/>
          </p:nvPr>
        </p:nvSpPr>
        <p:spPr>
          <a:xfrm>
            <a:off x="609441" y="2174875"/>
            <a:ext cx="5385514"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78"/>
          <p:cNvSpPr txBox="1">
            <a:spLocks noGrp="1"/>
          </p:cNvSpPr>
          <p:nvPr>
            <p:ph type="body" idx="3"/>
          </p:nvPr>
        </p:nvSpPr>
        <p:spPr>
          <a:xfrm>
            <a:off x="6191754" y="1535113"/>
            <a:ext cx="538763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7" name="Google Shape;67;p78"/>
          <p:cNvSpPr txBox="1">
            <a:spLocks noGrp="1"/>
          </p:cNvSpPr>
          <p:nvPr>
            <p:ph type="body" idx="4"/>
          </p:nvPr>
        </p:nvSpPr>
        <p:spPr>
          <a:xfrm>
            <a:off x="6191754" y="2174875"/>
            <a:ext cx="538763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8" name="Google Shape;68;p78"/>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8"/>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8"/>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71" name="Google Shape;71;p78" descr="Dark gray partial box."/>
          <p:cNvGrpSpPr/>
          <p:nvPr/>
        </p:nvGrpSpPr>
        <p:grpSpPr>
          <a:xfrm>
            <a:off x="1279023" y="313346"/>
            <a:ext cx="10268319" cy="1066802"/>
            <a:chOff x="989012" y="4572000"/>
            <a:chExt cx="10268319" cy="1002032"/>
          </a:xfrm>
        </p:grpSpPr>
        <p:cxnSp>
          <p:nvCxnSpPr>
            <p:cNvPr id="72" name="Google Shape;72;p78"/>
            <p:cNvCxnSpPr/>
            <p:nvPr/>
          </p:nvCxnSpPr>
          <p:spPr>
            <a:xfrm>
              <a:off x="4113212" y="4572000"/>
              <a:ext cx="7144119" cy="0"/>
            </a:xfrm>
            <a:prstGeom prst="straightConnector1">
              <a:avLst/>
            </a:prstGeom>
            <a:noFill/>
            <a:ln w="25400" cap="flat" cmpd="sng">
              <a:solidFill>
                <a:srgbClr val="FFC100"/>
              </a:solidFill>
              <a:prstDash val="solid"/>
              <a:round/>
              <a:headEnd type="none" w="sm" len="sm"/>
              <a:tailEnd type="none" w="sm" len="sm"/>
            </a:ln>
          </p:spPr>
        </p:cxnSp>
        <p:cxnSp>
          <p:nvCxnSpPr>
            <p:cNvPr id="73" name="Google Shape;73;p78"/>
            <p:cNvCxnSpPr/>
            <p:nvPr/>
          </p:nvCxnSpPr>
          <p:spPr>
            <a:xfrm>
              <a:off x="11255743" y="4572000"/>
              <a:ext cx="0" cy="1002032"/>
            </a:xfrm>
            <a:prstGeom prst="straightConnector1">
              <a:avLst/>
            </a:prstGeom>
            <a:noFill/>
            <a:ln w="25400" cap="flat" cmpd="sng">
              <a:solidFill>
                <a:srgbClr val="FFC100"/>
              </a:solidFill>
              <a:prstDash val="solid"/>
              <a:round/>
              <a:headEnd type="none" w="sm" len="sm"/>
              <a:tailEnd type="none" w="sm" len="sm"/>
            </a:ln>
          </p:spPr>
        </p:cxnSp>
        <p:cxnSp>
          <p:nvCxnSpPr>
            <p:cNvPr id="74" name="Google Shape;74;p78"/>
            <p:cNvCxnSpPr/>
            <p:nvPr/>
          </p:nvCxnSpPr>
          <p:spPr>
            <a:xfrm rot="10800000">
              <a:off x="989012" y="5574032"/>
              <a:ext cx="10266731" cy="0"/>
            </a:xfrm>
            <a:prstGeom prst="straightConnector1">
              <a:avLst/>
            </a:prstGeom>
            <a:noFill/>
            <a:ln w="25400" cap="flat" cmpd="sng">
              <a:solidFill>
                <a:srgbClr val="FFC100"/>
              </a:solidFill>
              <a:prstDash val="solid"/>
              <a:round/>
              <a:headEnd type="none" w="sm" len="sm"/>
              <a:tailEnd type="none" w="sm" len="sm"/>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79"/>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9"/>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9"/>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80"/>
          <p:cNvSpPr txBox="1">
            <a:spLocks noGrp="1"/>
          </p:cNvSpPr>
          <p:nvPr>
            <p:ph type="title"/>
          </p:nvPr>
        </p:nvSpPr>
        <p:spPr>
          <a:xfrm>
            <a:off x="609442" y="273050"/>
            <a:ext cx="4010039"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Blac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80"/>
          <p:cNvSpPr txBox="1">
            <a:spLocks noGrp="1"/>
          </p:cNvSpPr>
          <p:nvPr>
            <p:ph type="body" idx="1"/>
          </p:nvPr>
        </p:nvSpPr>
        <p:spPr>
          <a:xfrm>
            <a:off x="4765492" y="273051"/>
            <a:ext cx="6813892"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82" name="Google Shape;82;p80"/>
          <p:cNvSpPr txBox="1">
            <a:spLocks noGrp="1"/>
          </p:cNvSpPr>
          <p:nvPr>
            <p:ph type="body" idx="2"/>
          </p:nvPr>
        </p:nvSpPr>
        <p:spPr>
          <a:xfrm>
            <a:off x="609442" y="1435101"/>
            <a:ext cx="4010039"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3" name="Google Shape;83;p80"/>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80"/>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0"/>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81"/>
          <p:cNvSpPr txBox="1">
            <a:spLocks noGrp="1"/>
          </p:cNvSpPr>
          <p:nvPr>
            <p:ph type="title"/>
          </p:nvPr>
        </p:nvSpPr>
        <p:spPr>
          <a:xfrm>
            <a:off x="2389095" y="4800600"/>
            <a:ext cx="7313295"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Black"/>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81"/>
          <p:cNvSpPr>
            <a:spLocks noGrp="1"/>
          </p:cNvSpPr>
          <p:nvPr>
            <p:ph type="pic" idx="2"/>
          </p:nvPr>
        </p:nvSpPr>
        <p:spPr>
          <a:xfrm>
            <a:off x="2389095" y="612775"/>
            <a:ext cx="7313295" cy="4114800"/>
          </a:xfrm>
          <a:prstGeom prst="rect">
            <a:avLst/>
          </a:prstGeom>
          <a:noFill/>
          <a:ln>
            <a:noFill/>
          </a:ln>
        </p:spPr>
      </p:sp>
      <p:sp>
        <p:nvSpPr>
          <p:cNvPr id="89" name="Google Shape;89;p81"/>
          <p:cNvSpPr txBox="1">
            <a:spLocks noGrp="1"/>
          </p:cNvSpPr>
          <p:nvPr>
            <p:ph type="body" idx="1"/>
          </p:nvPr>
        </p:nvSpPr>
        <p:spPr>
          <a:xfrm>
            <a:off x="2389095" y="5367338"/>
            <a:ext cx="7313295"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0" name="Google Shape;90;p81"/>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1"/>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8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82"/>
          <p:cNvSpPr txBox="1">
            <a:spLocks noGrp="1"/>
          </p:cNvSpPr>
          <p:nvPr>
            <p:ph type="body" idx="1"/>
          </p:nvPr>
        </p:nvSpPr>
        <p:spPr>
          <a:xfrm rot="5400000">
            <a:off x="3831431" y="-1621789"/>
            <a:ext cx="4525963" cy="1096994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82"/>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8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2"/>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72" descr="Black and white background Flourence city image."/>
          <p:cNvPicPr preferRelativeResize="0"/>
          <p:nvPr/>
        </p:nvPicPr>
        <p:blipFill rotWithShape="1">
          <a:blip r:embed="rId12">
            <a:alphaModFix amt="10000"/>
          </a:blip>
          <a:srcRect/>
          <a:stretch/>
        </p:blipFill>
        <p:spPr>
          <a:xfrm>
            <a:off x="0" y="0"/>
            <a:ext cx="12188825" cy="6856214"/>
          </a:xfrm>
          <a:prstGeom prst="rect">
            <a:avLst/>
          </a:prstGeom>
          <a:noFill/>
          <a:ln>
            <a:noFill/>
          </a:ln>
        </p:spPr>
      </p:pic>
      <p:sp>
        <p:nvSpPr>
          <p:cNvPr id="11" name="Google Shape;11;p7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Arial Black"/>
              <a:buNone/>
              <a:defRPr sz="40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72"/>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72"/>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72"/>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FFC000"/>
                </a:solidFill>
                <a:latin typeface="Calibri"/>
                <a:ea typeface="Calibri"/>
                <a:cs typeface="Calibri"/>
                <a:sym typeface="Calibri"/>
              </a:defRPr>
            </a:lvl1pPr>
            <a:lvl2pPr marL="0" marR="0" lvl="1" indent="0" algn="r" rtl="0">
              <a:spcBef>
                <a:spcPts val="0"/>
              </a:spcBef>
              <a:buNone/>
              <a:defRPr sz="1200" b="0" i="0" u="none" strike="noStrike" cap="none">
                <a:solidFill>
                  <a:srgbClr val="FFC000"/>
                </a:solidFill>
                <a:latin typeface="Calibri"/>
                <a:ea typeface="Calibri"/>
                <a:cs typeface="Calibri"/>
                <a:sym typeface="Calibri"/>
              </a:defRPr>
            </a:lvl2pPr>
            <a:lvl3pPr marL="0" marR="0" lvl="2" indent="0" algn="r" rtl="0">
              <a:spcBef>
                <a:spcPts val="0"/>
              </a:spcBef>
              <a:buNone/>
              <a:defRPr sz="1200" b="0" i="0" u="none" strike="noStrike" cap="none">
                <a:solidFill>
                  <a:srgbClr val="FFC000"/>
                </a:solidFill>
                <a:latin typeface="Calibri"/>
                <a:ea typeface="Calibri"/>
                <a:cs typeface="Calibri"/>
                <a:sym typeface="Calibri"/>
              </a:defRPr>
            </a:lvl3pPr>
            <a:lvl4pPr marL="0" marR="0" lvl="3" indent="0" algn="r" rtl="0">
              <a:spcBef>
                <a:spcPts val="0"/>
              </a:spcBef>
              <a:buNone/>
              <a:defRPr sz="1200" b="0" i="0" u="none" strike="noStrike" cap="none">
                <a:solidFill>
                  <a:srgbClr val="FFC000"/>
                </a:solidFill>
                <a:latin typeface="Calibri"/>
                <a:ea typeface="Calibri"/>
                <a:cs typeface="Calibri"/>
                <a:sym typeface="Calibri"/>
              </a:defRPr>
            </a:lvl4pPr>
            <a:lvl5pPr marL="0" marR="0" lvl="4" indent="0" algn="r" rtl="0">
              <a:spcBef>
                <a:spcPts val="0"/>
              </a:spcBef>
              <a:buNone/>
              <a:defRPr sz="1200" b="0" i="0" u="none" strike="noStrike" cap="none">
                <a:solidFill>
                  <a:srgbClr val="FFC000"/>
                </a:solidFill>
                <a:latin typeface="Calibri"/>
                <a:ea typeface="Calibri"/>
                <a:cs typeface="Calibri"/>
                <a:sym typeface="Calibri"/>
              </a:defRPr>
            </a:lvl5pPr>
            <a:lvl6pPr marL="0" marR="0" lvl="5" indent="0" algn="r" rtl="0">
              <a:spcBef>
                <a:spcPts val="0"/>
              </a:spcBef>
              <a:buNone/>
              <a:defRPr sz="1200" b="0" i="0" u="none" strike="noStrike" cap="none">
                <a:solidFill>
                  <a:srgbClr val="FFC000"/>
                </a:solidFill>
                <a:latin typeface="Calibri"/>
                <a:ea typeface="Calibri"/>
                <a:cs typeface="Calibri"/>
                <a:sym typeface="Calibri"/>
              </a:defRPr>
            </a:lvl6pPr>
            <a:lvl7pPr marL="0" marR="0" lvl="6" indent="0" algn="r" rtl="0">
              <a:spcBef>
                <a:spcPts val="0"/>
              </a:spcBef>
              <a:buNone/>
              <a:defRPr sz="1200" b="0" i="0" u="none" strike="noStrike" cap="none">
                <a:solidFill>
                  <a:srgbClr val="FFC000"/>
                </a:solidFill>
                <a:latin typeface="Calibri"/>
                <a:ea typeface="Calibri"/>
                <a:cs typeface="Calibri"/>
                <a:sym typeface="Calibri"/>
              </a:defRPr>
            </a:lvl7pPr>
            <a:lvl8pPr marL="0" marR="0" lvl="7" indent="0" algn="r" rtl="0">
              <a:spcBef>
                <a:spcPts val="0"/>
              </a:spcBef>
              <a:buNone/>
              <a:defRPr sz="1200" b="0" i="0" u="none" strike="noStrike" cap="none">
                <a:solidFill>
                  <a:srgbClr val="FFC000"/>
                </a:solidFill>
                <a:latin typeface="Calibri"/>
                <a:ea typeface="Calibri"/>
                <a:cs typeface="Calibri"/>
                <a:sym typeface="Calibri"/>
              </a:defRPr>
            </a:lvl8pPr>
            <a:lvl9pPr marL="0" marR="0" lvl="8" indent="0" algn="r" rtl="0">
              <a:spcBef>
                <a:spcPts val="0"/>
              </a:spcBef>
              <a:buNone/>
              <a:defRPr sz="1200" b="0" i="0" u="none" strike="noStrike" cap="none">
                <a:solidFill>
                  <a:srgbClr val="FFC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914162" y="2209800"/>
            <a:ext cx="10360501"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Black"/>
              <a:buNone/>
            </a:pPr>
            <a:r>
              <a:rPr lang="en-US" sz="3200" b="1"/>
              <a:t>CET1046B	   Object Oriented Concepts with C++ and Java</a:t>
            </a:r>
            <a:endParaRPr sz="3200"/>
          </a:p>
        </p:txBody>
      </p:sp>
      <p:sp>
        <p:nvSpPr>
          <p:cNvPr id="110" name="Google Shape;110;p1"/>
          <p:cNvSpPr txBox="1">
            <a:spLocks noGrp="1"/>
          </p:cNvSpPr>
          <p:nvPr>
            <p:ph type="subTitle" idx="1"/>
          </p:nvPr>
        </p:nvSpPr>
        <p:spPr>
          <a:xfrm>
            <a:off x="1828324" y="3886200"/>
            <a:ext cx="8532178"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11" name="Google Shape;111;p1"/>
          <p:cNvPicPr preferRelativeResize="0"/>
          <p:nvPr/>
        </p:nvPicPr>
        <p:blipFill rotWithShape="1">
          <a:blip r:embed="rId3">
            <a:alphaModFix/>
          </a:blip>
          <a:srcRect/>
          <a:stretch/>
        </p:blipFill>
        <p:spPr>
          <a:xfrm>
            <a:off x="885855" y="141679"/>
            <a:ext cx="10193528" cy="2070100"/>
          </a:xfrm>
          <a:prstGeom prst="rect">
            <a:avLst/>
          </a:prstGeom>
          <a:noFill/>
          <a:ln>
            <a:noFill/>
          </a:ln>
          <a:effectLst>
            <a:outerShdw blurRad="292100" dist="139700" dir="2700000" algn="tl" rotWithShape="0">
              <a:srgbClr val="333333">
                <a:alpha val="6431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Function Overloading Vs Function Template</a:t>
            </a:r>
            <a:endParaRPr/>
          </a:p>
        </p:txBody>
      </p:sp>
      <p:pic>
        <p:nvPicPr>
          <p:cNvPr id="198" name="Google Shape;198;p11"/>
          <p:cNvPicPr preferRelativeResize="0"/>
          <p:nvPr/>
        </p:nvPicPr>
        <p:blipFill rotWithShape="1">
          <a:blip r:embed="rId3">
            <a:alphaModFix/>
          </a:blip>
          <a:srcRect/>
          <a:stretch/>
        </p:blipFill>
        <p:spPr>
          <a:xfrm>
            <a:off x="150812" y="1554638"/>
            <a:ext cx="2819375" cy="3422820"/>
          </a:xfrm>
          <a:prstGeom prst="rect">
            <a:avLst/>
          </a:prstGeom>
          <a:noFill/>
          <a:ln>
            <a:noFill/>
          </a:ln>
        </p:spPr>
      </p:pic>
      <p:pic>
        <p:nvPicPr>
          <p:cNvPr id="199" name="Google Shape;199;p11"/>
          <p:cNvPicPr preferRelativeResize="0"/>
          <p:nvPr/>
        </p:nvPicPr>
        <p:blipFill rotWithShape="1">
          <a:blip r:embed="rId4">
            <a:alphaModFix/>
          </a:blip>
          <a:srcRect/>
          <a:stretch/>
        </p:blipFill>
        <p:spPr>
          <a:xfrm>
            <a:off x="6000712" y="1417655"/>
            <a:ext cx="5867399" cy="5129382"/>
          </a:xfrm>
          <a:prstGeom prst="rect">
            <a:avLst/>
          </a:prstGeom>
          <a:noFill/>
          <a:ln>
            <a:noFill/>
          </a:ln>
        </p:spPr>
      </p:pic>
      <p:pic>
        <p:nvPicPr>
          <p:cNvPr id="200" name="Google Shape;200;p11"/>
          <p:cNvPicPr preferRelativeResize="0"/>
          <p:nvPr/>
        </p:nvPicPr>
        <p:blipFill rotWithShape="1">
          <a:blip r:embed="rId5">
            <a:alphaModFix/>
          </a:blip>
          <a:srcRect/>
          <a:stretch/>
        </p:blipFill>
        <p:spPr>
          <a:xfrm>
            <a:off x="3062433" y="1589649"/>
            <a:ext cx="2754849" cy="335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500"/>
                                        <p:tgtEl>
                                          <p:spTgt spid="19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 calcmode="lin" valueType="num">
                                      <p:cBhvr additive="base">
                                        <p:cTn id="12" dur="500"/>
                                        <p:tgtEl>
                                          <p:spTgt spid="20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 calcmode="lin" valueType="num">
                                      <p:cBhvr additive="base">
                                        <p:cTn id="17" dur="500"/>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Ex</a:t>
            </a:r>
            <a:endParaRPr>
              <a:latin typeface="Calibri"/>
              <a:ea typeface="Calibri"/>
              <a:cs typeface="Calibri"/>
              <a:sym typeface="Calibri"/>
            </a:endParaRPr>
          </a:p>
        </p:txBody>
      </p:sp>
      <p:sp>
        <p:nvSpPr>
          <p:cNvPr id="206" name="Google Shape;206;p12"/>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Write a generic function that swaps values in two variables. Function should have two parameters of the same type. Test the function with integer and double values.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Solution of Ex</a:t>
            </a:r>
            <a:endParaRPr/>
          </a:p>
        </p:txBody>
      </p:sp>
      <p:sp>
        <p:nvSpPr>
          <p:cNvPr id="213" name="Google Shape;213;p13"/>
          <p:cNvSpPr/>
          <p:nvPr/>
        </p:nvSpPr>
        <p:spPr>
          <a:xfrm>
            <a:off x="836612" y="1752600"/>
            <a:ext cx="3581400" cy="441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0" i="0" u="none" strike="noStrike" cap="none">
                <a:solidFill>
                  <a:schemeClr val="lt1"/>
                </a:solidFill>
                <a:latin typeface="Calibri"/>
                <a:ea typeface="Calibri"/>
                <a:cs typeface="Calibri"/>
                <a:sym typeface="Calibri"/>
              </a:rPr>
              <a:t>#include &lt;iostream&gt;</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using namespace std;</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template &lt;typename X&gt;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void swapargs(X *a, X *b){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X temp;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temp = *a;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*a = *b;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*b = temp;</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a:t>
            </a:r>
            <a:endParaRPr/>
          </a:p>
        </p:txBody>
      </p:sp>
      <p:sp>
        <p:nvSpPr>
          <p:cNvPr id="214" name="Google Shape;214;p13"/>
          <p:cNvSpPr/>
          <p:nvPr/>
        </p:nvSpPr>
        <p:spPr>
          <a:xfrm>
            <a:off x="5484812" y="1828800"/>
            <a:ext cx="6172200" cy="4800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int main(){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int i=10, j=20;  float x=10.1, y=23.3;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cout &lt;&lt; "Original i, j: " &lt;&lt; i &lt;&lt; ' ' &lt;&lt; j &lt;&lt; endl;  	cout &lt;&lt; "Original x, y: " &lt;&lt; x &lt;&lt; ' ' &lt;&lt; y &lt;&lt; endl;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swapargs(&amp;i,&amp;j); // swap integers  	swapargs(&amp;x,&amp;y); // swap floats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cout &lt;&lt; "Swapped i, j: " &lt;&lt; i &lt;&lt; ' ' &lt;&lt; j &lt;&lt; endl;  	cout &lt;&lt; "Swapped x, y: " &lt;&lt; x &lt;&lt; ' ' &lt;&lt; y &lt;&lt; endl;  	return 0;</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Class Template</a:t>
            </a:r>
            <a:endParaRPr>
              <a:latin typeface="Calibri"/>
              <a:ea typeface="Calibri"/>
              <a:cs typeface="Calibri"/>
              <a:sym typeface="Calibri"/>
            </a:endParaRPr>
          </a:p>
        </p:txBody>
      </p:sp>
      <p:sp>
        <p:nvSpPr>
          <p:cNvPr id="220" name="Google Shape;220;p14"/>
          <p:cNvSpPr txBox="1">
            <a:spLocks noGrp="1"/>
          </p:cNvSpPr>
          <p:nvPr>
            <p:ph type="body" idx="1"/>
          </p:nvPr>
        </p:nvSpPr>
        <p:spPr>
          <a:xfrm>
            <a:off x="836611" y="1371601"/>
            <a:ext cx="10969943" cy="1143001"/>
          </a:xfrm>
          <a:prstGeom prst="rect">
            <a:avLst/>
          </a:prstGeom>
          <a:noFill/>
          <a:ln>
            <a:noFill/>
          </a:ln>
        </p:spPr>
        <p:txBody>
          <a:bodyPr spcFirstLastPara="1" wrap="square" lIns="91425" tIns="45700" rIns="91425" bIns="45700" anchor="t" anchorCtr="0">
            <a:normAutofit/>
          </a:bodyPr>
          <a:lstStyle/>
          <a:p>
            <a:pPr marL="342900" lvl="0" indent="-342900" algn="just" rtl="0">
              <a:lnSpc>
                <a:spcPct val="100000"/>
              </a:lnSpc>
              <a:spcBef>
                <a:spcPts val="0"/>
              </a:spcBef>
              <a:spcAft>
                <a:spcPts val="0"/>
              </a:spcAft>
              <a:buClr>
                <a:srgbClr val="000000"/>
              </a:buClr>
              <a:buSzPts val="3200"/>
              <a:buFont typeface="Noto Sans Symbols"/>
              <a:buChar char="⮚"/>
            </a:pPr>
            <a:r>
              <a:rPr lang="en-US">
                <a:solidFill>
                  <a:srgbClr val="000000"/>
                </a:solidFill>
              </a:rPr>
              <a:t>It represent various similar classes operating on data of different types. </a:t>
            </a:r>
            <a:endParaRPr/>
          </a:p>
          <a:p>
            <a:pPr marL="342900" lvl="0" indent="-342900" algn="just" rtl="0">
              <a:lnSpc>
                <a:spcPct val="100000"/>
              </a:lnSpc>
              <a:spcBef>
                <a:spcPts val="640"/>
              </a:spcBef>
              <a:spcAft>
                <a:spcPts val="0"/>
              </a:spcAft>
              <a:buClr>
                <a:schemeClr val="dk1"/>
              </a:buClr>
              <a:buSzPts val="3200"/>
              <a:buNone/>
            </a:pPr>
            <a:endParaRPr/>
          </a:p>
        </p:txBody>
      </p:sp>
      <p:sp>
        <p:nvSpPr>
          <p:cNvPr id="221" name="Google Shape;221;p14"/>
          <p:cNvSpPr txBox="1"/>
          <p:nvPr/>
        </p:nvSpPr>
        <p:spPr>
          <a:xfrm>
            <a:off x="4149882" y="2808743"/>
            <a:ext cx="4343400" cy="267765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Syntax:</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 template&lt;class T&gt;</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Class class_name</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Class members</a:t>
            </a:r>
            <a:endParaRPr sz="2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a:solidFill>
                  <a:srgbClr val="000000"/>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500"/>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Class template Example 1 - Adding 2 numbers</a:t>
            </a:r>
            <a:endParaRPr>
              <a:latin typeface="Calibri"/>
              <a:ea typeface="Calibri"/>
              <a:cs typeface="Calibri"/>
              <a:sym typeface="Calibri"/>
            </a:endParaRPr>
          </a:p>
        </p:txBody>
      </p:sp>
      <p:pic>
        <p:nvPicPr>
          <p:cNvPr id="227" name="Google Shape;227;p15"/>
          <p:cNvPicPr preferRelativeResize="0"/>
          <p:nvPr/>
        </p:nvPicPr>
        <p:blipFill rotWithShape="1">
          <a:blip r:embed="rId3">
            <a:alphaModFix/>
          </a:blip>
          <a:srcRect/>
          <a:stretch/>
        </p:blipFill>
        <p:spPr>
          <a:xfrm>
            <a:off x="455612" y="1676400"/>
            <a:ext cx="4971306" cy="4648200"/>
          </a:xfrm>
          <a:prstGeom prst="rect">
            <a:avLst/>
          </a:prstGeom>
          <a:noFill/>
          <a:ln>
            <a:noFill/>
          </a:ln>
        </p:spPr>
      </p:pic>
      <p:pic>
        <p:nvPicPr>
          <p:cNvPr id="228" name="Google Shape;228;p15"/>
          <p:cNvPicPr preferRelativeResize="0"/>
          <p:nvPr/>
        </p:nvPicPr>
        <p:blipFill rotWithShape="1">
          <a:blip r:embed="rId4">
            <a:alphaModFix/>
          </a:blip>
          <a:srcRect/>
          <a:stretch/>
        </p:blipFill>
        <p:spPr>
          <a:xfrm>
            <a:off x="6094412" y="1676400"/>
            <a:ext cx="5638801" cy="4191000"/>
          </a:xfrm>
          <a:prstGeom prst="rect">
            <a:avLst/>
          </a:prstGeom>
          <a:noFill/>
          <a:ln>
            <a:noFill/>
          </a:ln>
        </p:spPr>
      </p:pic>
      <p:sp>
        <p:nvSpPr>
          <p:cNvPr id="229" name="Google Shape;229;p15"/>
          <p:cNvSpPr txBox="1"/>
          <p:nvPr/>
        </p:nvSpPr>
        <p:spPr>
          <a:xfrm>
            <a:off x="6580186" y="5992201"/>
            <a:ext cx="4619625" cy="6647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93000"/>
              </a:lnSpc>
              <a:spcBef>
                <a:spcPts val="0"/>
              </a:spcBef>
              <a:spcAft>
                <a:spcPts val="0"/>
              </a:spcAft>
              <a:buClr>
                <a:srgbClr val="000000"/>
              </a:buClr>
              <a:buSzPts val="2000"/>
              <a:buFont typeface="Arial"/>
              <a:buNone/>
            </a:pPr>
            <a:r>
              <a:rPr lang="en-US" sz="2000" b="1">
                <a:solidFill>
                  <a:srgbClr val="00B050"/>
                </a:solidFill>
                <a:latin typeface="Calibri"/>
                <a:ea typeface="Calibri"/>
                <a:cs typeface="Calibri"/>
                <a:sym typeface="Calibri"/>
              </a:rPr>
              <a:t>The sum of integer values: 30</a:t>
            </a:r>
            <a:endParaRPr/>
          </a:p>
          <a:p>
            <a:pPr marL="0" marR="0" lvl="0" indent="0" algn="l" rtl="0">
              <a:lnSpc>
                <a:spcPct val="93000"/>
              </a:lnSpc>
              <a:spcBef>
                <a:spcPts val="0"/>
              </a:spcBef>
              <a:spcAft>
                <a:spcPts val="0"/>
              </a:spcAft>
              <a:buNone/>
            </a:pPr>
            <a:r>
              <a:rPr lang="en-US" sz="2000" b="1">
                <a:solidFill>
                  <a:srgbClr val="00B050"/>
                </a:solidFill>
                <a:latin typeface="Calibri"/>
                <a:ea typeface="Calibri"/>
                <a:cs typeface="Calibri"/>
                <a:sym typeface="Calibri"/>
              </a:rPr>
              <a:t> The sum of long values: 33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500"/>
                                        <p:tgtEl>
                                          <p:spTgt spid="22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 calcmode="lin" valueType="num">
                                      <p:cBhvr additive="base">
                                        <p:cTn id="12" dur="500"/>
                                        <p:tgtEl>
                                          <p:spTgt spid="2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6"/>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Class template Example 2-Display arguments</a:t>
            </a:r>
            <a:endParaRPr>
              <a:latin typeface="Calibri"/>
              <a:ea typeface="Calibri"/>
              <a:cs typeface="Calibri"/>
              <a:sym typeface="Calibri"/>
            </a:endParaRPr>
          </a:p>
        </p:txBody>
      </p:sp>
      <p:pic>
        <p:nvPicPr>
          <p:cNvPr id="235" name="Google Shape;235;p16"/>
          <p:cNvPicPr preferRelativeResize="0"/>
          <p:nvPr/>
        </p:nvPicPr>
        <p:blipFill rotWithShape="1">
          <a:blip r:embed="rId3">
            <a:alphaModFix/>
          </a:blip>
          <a:srcRect/>
          <a:stretch/>
        </p:blipFill>
        <p:spPr>
          <a:xfrm>
            <a:off x="455611" y="1652587"/>
            <a:ext cx="5102625" cy="4930775"/>
          </a:xfrm>
          <a:prstGeom prst="rect">
            <a:avLst/>
          </a:prstGeom>
          <a:noFill/>
          <a:ln>
            <a:noFill/>
          </a:ln>
        </p:spPr>
      </p:pic>
      <p:pic>
        <p:nvPicPr>
          <p:cNvPr id="236" name="Google Shape;236;p16"/>
          <p:cNvPicPr preferRelativeResize="0"/>
          <p:nvPr/>
        </p:nvPicPr>
        <p:blipFill rotWithShape="1">
          <a:blip r:embed="rId4">
            <a:alphaModFix/>
          </a:blip>
          <a:srcRect/>
          <a:stretch/>
        </p:blipFill>
        <p:spPr>
          <a:xfrm>
            <a:off x="5789612" y="1652587"/>
            <a:ext cx="5789772" cy="49472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p:tgtEl>
                                          <p:spTgt spid="2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 calcmode="lin" valueType="num">
                                      <p:cBhvr additive="base">
                                        <p:cTn id="12" dur="5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STL-Standard Template Library</a:t>
            </a:r>
            <a:endParaRPr/>
          </a:p>
        </p:txBody>
      </p:sp>
      <p:sp>
        <p:nvSpPr>
          <p:cNvPr id="242" name="Google Shape;242;p28"/>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just" rtl="0">
              <a:spcBef>
                <a:spcPts val="0"/>
              </a:spcBef>
              <a:spcAft>
                <a:spcPts val="0"/>
              </a:spcAft>
              <a:buClr>
                <a:schemeClr val="dk1"/>
              </a:buClr>
              <a:buSzPct val="100000"/>
              <a:buFont typeface="Noto Sans Symbols"/>
              <a:buChar char="⮚"/>
            </a:pPr>
            <a:r>
              <a:rPr lang="en-US"/>
              <a:t>The Standard Template Library (STL) is a set of C++ template classes to provide common programming data structures and functions such as lists, stacks, arrays, etc. It is a library of container classes, algorithms and iterators. It is a generalized library and so, its components are parameterized.</a:t>
            </a:r>
            <a:endParaRPr/>
          </a:p>
          <a:p>
            <a:pPr marL="342900" lvl="0" indent="-342900" algn="just" rtl="0">
              <a:spcBef>
                <a:spcPts val="496"/>
              </a:spcBef>
              <a:spcAft>
                <a:spcPts val="0"/>
              </a:spcAft>
              <a:buClr>
                <a:schemeClr val="dk1"/>
              </a:buClr>
              <a:buSzPct val="100000"/>
              <a:buFont typeface="Noto Sans Symbols"/>
              <a:buChar char="⮚"/>
            </a:pPr>
            <a:r>
              <a:rPr lang="en-US"/>
              <a:t>Collection of useful classes for common data structure</a:t>
            </a:r>
            <a:endParaRPr/>
          </a:p>
          <a:p>
            <a:pPr marL="342900" lvl="0" indent="-342900" algn="just" rtl="0">
              <a:spcBef>
                <a:spcPts val="496"/>
              </a:spcBef>
              <a:spcAft>
                <a:spcPts val="0"/>
              </a:spcAft>
              <a:buClr>
                <a:schemeClr val="dk1"/>
              </a:buClr>
              <a:buSzPct val="100000"/>
              <a:buFont typeface="Noto Sans Symbols"/>
              <a:buChar char="⮚"/>
            </a:pPr>
            <a:r>
              <a:rPr lang="en-US"/>
              <a:t>Ability to store objects of any type (template)</a:t>
            </a:r>
            <a:endParaRPr/>
          </a:p>
          <a:p>
            <a:pPr marL="285750" lvl="0" indent="-128270" algn="l" rtl="0">
              <a:spcBef>
                <a:spcPts val="496"/>
              </a:spcBef>
              <a:spcAft>
                <a:spcPts val="0"/>
              </a:spcAft>
              <a:buClr>
                <a:schemeClr val="dk1"/>
              </a:buClr>
              <a:buSzPct val="100000"/>
              <a:buNone/>
            </a:pPr>
            <a:endParaRPr/>
          </a:p>
          <a:p>
            <a:pPr marL="342900" lvl="0" indent="-342900" algn="l" rtl="0">
              <a:spcBef>
                <a:spcPts val="496"/>
              </a:spcBef>
              <a:spcAft>
                <a:spcPts val="0"/>
              </a:spcAft>
              <a:buClr>
                <a:schemeClr val="dk1"/>
              </a:buClr>
              <a:buSzPct val="100000"/>
              <a:buFont typeface="Noto Sans Symbols"/>
              <a:buChar char="⮚"/>
            </a:pPr>
            <a:r>
              <a:rPr lang="en-US" b="1"/>
              <a:t>STL has four components</a:t>
            </a:r>
            <a:endParaRPr/>
          </a:p>
          <a:p>
            <a:pPr marL="742950" lvl="1" indent="-285750" algn="l" rtl="0">
              <a:spcBef>
                <a:spcPts val="434"/>
              </a:spcBef>
              <a:spcAft>
                <a:spcPts val="0"/>
              </a:spcAft>
              <a:buClr>
                <a:schemeClr val="dk1"/>
              </a:buClr>
              <a:buSzPct val="100000"/>
              <a:buChar char="–"/>
            </a:pPr>
            <a:r>
              <a:rPr lang="en-US"/>
              <a:t>Algorithms</a:t>
            </a:r>
            <a:endParaRPr/>
          </a:p>
          <a:p>
            <a:pPr marL="742950" lvl="1" indent="-285750" algn="l" rtl="0">
              <a:spcBef>
                <a:spcPts val="434"/>
              </a:spcBef>
              <a:spcAft>
                <a:spcPts val="0"/>
              </a:spcAft>
              <a:buClr>
                <a:schemeClr val="dk1"/>
              </a:buClr>
              <a:buSzPct val="100000"/>
              <a:buChar char="–"/>
            </a:pPr>
            <a:r>
              <a:rPr lang="en-US"/>
              <a:t>Containers</a:t>
            </a:r>
            <a:endParaRPr/>
          </a:p>
          <a:p>
            <a:pPr marL="742950" lvl="1" indent="-285750" algn="l" rtl="0">
              <a:spcBef>
                <a:spcPts val="434"/>
              </a:spcBef>
              <a:spcAft>
                <a:spcPts val="0"/>
              </a:spcAft>
              <a:buClr>
                <a:schemeClr val="dk1"/>
              </a:buClr>
              <a:buSzPct val="100000"/>
              <a:buChar char="–"/>
            </a:pPr>
            <a:r>
              <a:rPr lang="en-US"/>
              <a:t>Functions</a:t>
            </a:r>
            <a:endParaRPr/>
          </a:p>
          <a:p>
            <a:pPr marL="742950" lvl="1" indent="-285750" algn="l" rtl="0">
              <a:spcBef>
                <a:spcPts val="434"/>
              </a:spcBef>
              <a:spcAft>
                <a:spcPts val="0"/>
              </a:spcAft>
              <a:buClr>
                <a:schemeClr val="dk1"/>
              </a:buClr>
              <a:buSzPct val="100000"/>
              <a:buChar char="–"/>
            </a:pPr>
            <a:r>
              <a:rPr lang="en-US"/>
              <a:t>Iterators</a:t>
            </a:r>
            <a:endParaRPr/>
          </a:p>
        </p:txBody>
      </p:sp>
      <p:pic>
        <p:nvPicPr>
          <p:cNvPr id="243" name="Google Shape;243;p28"/>
          <p:cNvPicPr preferRelativeResize="0"/>
          <p:nvPr/>
        </p:nvPicPr>
        <p:blipFill rotWithShape="1">
          <a:blip r:embed="rId3">
            <a:alphaModFix/>
          </a:blip>
          <a:srcRect/>
          <a:stretch/>
        </p:blipFill>
        <p:spPr>
          <a:xfrm>
            <a:off x="6399212" y="4114800"/>
            <a:ext cx="4724400" cy="25776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Why to use STL?</a:t>
            </a:r>
            <a:endParaRPr/>
          </a:p>
        </p:txBody>
      </p:sp>
      <p:sp>
        <p:nvSpPr>
          <p:cNvPr id="249" name="Google Shape;249;p29"/>
          <p:cNvSpPr txBox="1">
            <a:spLocks noGrp="1"/>
          </p:cNvSpPr>
          <p:nvPr>
            <p:ph type="body" idx="1"/>
          </p:nvPr>
        </p:nvSpPr>
        <p:spPr>
          <a:xfrm>
            <a:off x="609441" y="1219200"/>
            <a:ext cx="10969943"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400"/>
              <a:buFont typeface="Noto Sans Symbols"/>
              <a:buChar char="⮚"/>
            </a:pPr>
            <a:r>
              <a:rPr lang="en-US" sz="2400"/>
              <a:t>It offers an assortment of containers</a:t>
            </a:r>
            <a:endParaRPr/>
          </a:p>
          <a:p>
            <a:pPr marL="342900" lvl="0" indent="-342900" algn="l" rtl="0">
              <a:lnSpc>
                <a:spcPct val="150000"/>
              </a:lnSpc>
              <a:spcBef>
                <a:spcPts val="480"/>
              </a:spcBef>
              <a:spcAft>
                <a:spcPts val="0"/>
              </a:spcAft>
              <a:buClr>
                <a:schemeClr val="dk1"/>
              </a:buClr>
              <a:buSzPts val="2400"/>
              <a:buFont typeface="Noto Sans Symbols"/>
              <a:buChar char="⮚"/>
            </a:pPr>
            <a:r>
              <a:rPr lang="en-US" sz="2400"/>
              <a:t>Publicizes the time and storage complexity of its containers</a:t>
            </a:r>
            <a:endParaRPr/>
          </a:p>
          <a:p>
            <a:pPr marL="342900" lvl="0" indent="-342900" algn="l" rtl="0">
              <a:lnSpc>
                <a:spcPct val="150000"/>
              </a:lnSpc>
              <a:spcBef>
                <a:spcPts val="480"/>
              </a:spcBef>
              <a:spcAft>
                <a:spcPts val="0"/>
              </a:spcAft>
              <a:buClr>
                <a:schemeClr val="dk1"/>
              </a:buClr>
              <a:buSzPts val="2400"/>
              <a:buFont typeface="Noto Sans Symbols"/>
              <a:buChar char="⮚"/>
            </a:pPr>
            <a:r>
              <a:rPr lang="en-US" sz="2400"/>
              <a:t>Containers grow and shrink in size automatically</a:t>
            </a:r>
            <a:endParaRPr/>
          </a:p>
          <a:p>
            <a:pPr marL="342900" lvl="0" indent="-342900" algn="l" rtl="0">
              <a:lnSpc>
                <a:spcPct val="150000"/>
              </a:lnSpc>
              <a:spcBef>
                <a:spcPts val="480"/>
              </a:spcBef>
              <a:spcAft>
                <a:spcPts val="0"/>
              </a:spcAft>
              <a:buClr>
                <a:schemeClr val="dk1"/>
              </a:buClr>
              <a:buSzPts val="2400"/>
              <a:buFont typeface="Noto Sans Symbols"/>
              <a:buChar char="⮚"/>
            </a:pPr>
            <a:r>
              <a:rPr lang="en-US" sz="2400"/>
              <a:t>Provides built-in algorithms for processing containers</a:t>
            </a:r>
            <a:endParaRPr/>
          </a:p>
          <a:p>
            <a:pPr marL="342900" lvl="0" indent="-342900" algn="l" rtl="0">
              <a:lnSpc>
                <a:spcPct val="150000"/>
              </a:lnSpc>
              <a:spcBef>
                <a:spcPts val="480"/>
              </a:spcBef>
              <a:spcAft>
                <a:spcPts val="0"/>
              </a:spcAft>
              <a:buClr>
                <a:schemeClr val="dk1"/>
              </a:buClr>
              <a:buSzPts val="2400"/>
              <a:buFont typeface="Noto Sans Symbols"/>
              <a:buChar char="⮚"/>
            </a:pPr>
            <a:r>
              <a:rPr lang="en-US" sz="2400"/>
              <a:t>Provides iterators that make the containers and algorithms flexible and efficient.</a:t>
            </a:r>
            <a:endParaRPr/>
          </a:p>
          <a:p>
            <a:pPr marL="342900" lvl="0" indent="-342900" algn="l" rtl="0">
              <a:lnSpc>
                <a:spcPct val="150000"/>
              </a:lnSpc>
              <a:spcBef>
                <a:spcPts val="480"/>
              </a:spcBef>
              <a:spcAft>
                <a:spcPts val="0"/>
              </a:spcAft>
              <a:buClr>
                <a:schemeClr val="dk1"/>
              </a:buClr>
              <a:buSzPts val="2400"/>
              <a:buFont typeface="Noto Sans Symbols"/>
              <a:buChar char="⮚"/>
            </a:pPr>
            <a:r>
              <a:rPr lang="en-US" sz="2400"/>
              <a:t>It is extensible which means that users can add new containers and new algorithms such that:</a:t>
            </a:r>
            <a:endParaRPr/>
          </a:p>
          <a:p>
            <a:pPr marL="742950" lvl="1" indent="-285750" algn="l" rtl="0">
              <a:spcBef>
                <a:spcPts val="480"/>
              </a:spcBef>
              <a:spcAft>
                <a:spcPts val="0"/>
              </a:spcAft>
              <a:buClr>
                <a:schemeClr val="dk1"/>
              </a:buClr>
              <a:buSzPts val="2400"/>
              <a:buChar char="–"/>
            </a:pPr>
            <a:r>
              <a:rPr lang="en-US" sz="2400"/>
              <a:t>STL algorithms can process STL containers as well as user defined containers</a:t>
            </a:r>
            <a:endParaRPr/>
          </a:p>
          <a:p>
            <a:pPr marL="742950" lvl="1" indent="-285750" algn="l" rtl="0">
              <a:spcBef>
                <a:spcPts val="480"/>
              </a:spcBef>
              <a:spcAft>
                <a:spcPts val="0"/>
              </a:spcAft>
              <a:buClr>
                <a:schemeClr val="dk1"/>
              </a:buClr>
              <a:buSzPts val="2400"/>
              <a:buChar char="–"/>
            </a:pPr>
            <a:r>
              <a:rPr lang="en-US" sz="2400"/>
              <a:t>User defined algorithms can process STL containers as well user defined containers </a:t>
            </a:r>
            <a:endParaRPr/>
          </a:p>
          <a:p>
            <a:pPr marL="342900" lvl="0" indent="-190500" algn="l" rtl="0">
              <a:spcBef>
                <a:spcPts val="480"/>
              </a:spcBef>
              <a:spcAft>
                <a:spcPts val="0"/>
              </a:spcAft>
              <a:buClr>
                <a:schemeClr val="dk1"/>
              </a:buClr>
              <a:buSzPts val="2400"/>
              <a:buNone/>
            </a:pP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Standard Template Library</a:t>
            </a:r>
            <a:endParaRPr/>
          </a:p>
        </p:txBody>
      </p:sp>
      <p:sp>
        <p:nvSpPr>
          <p:cNvPr id="255" name="Google Shape;255;p30"/>
          <p:cNvSpPr txBox="1">
            <a:spLocks noGrp="1"/>
          </p:cNvSpPr>
          <p:nvPr>
            <p:ph type="body" idx="1"/>
          </p:nvPr>
        </p:nvSpPr>
        <p:spPr>
          <a:xfrm>
            <a:off x="609441" y="1447800"/>
            <a:ext cx="10969943" cy="51053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0000"/>
              </a:buClr>
              <a:buSzPts val="2400"/>
              <a:buFont typeface="Noto Sans Symbols"/>
              <a:buChar char="⮚"/>
            </a:pPr>
            <a:r>
              <a:rPr lang="en-US" sz="2400">
                <a:solidFill>
                  <a:srgbClr val="000000"/>
                </a:solidFill>
              </a:rPr>
              <a:t>The  STL-Standard Template Library contains:</a:t>
            </a:r>
            <a:endParaRPr/>
          </a:p>
          <a:p>
            <a:pPr marL="742950" lvl="1" indent="-285750" algn="just" rtl="0">
              <a:spcBef>
                <a:spcPts val="480"/>
              </a:spcBef>
              <a:spcAft>
                <a:spcPts val="0"/>
              </a:spcAft>
              <a:buClr>
                <a:srgbClr val="000000"/>
              </a:buClr>
              <a:buSzPts val="2400"/>
              <a:buChar char="–"/>
            </a:pPr>
            <a:r>
              <a:rPr lang="en-US" sz="2400">
                <a:solidFill>
                  <a:srgbClr val="000000"/>
                </a:solidFill>
              </a:rPr>
              <a:t>Containers</a:t>
            </a:r>
            <a:endParaRPr/>
          </a:p>
          <a:p>
            <a:pPr marL="742950" lvl="1" indent="-285750" algn="just" rtl="0">
              <a:spcBef>
                <a:spcPts val="480"/>
              </a:spcBef>
              <a:spcAft>
                <a:spcPts val="0"/>
              </a:spcAft>
              <a:buClr>
                <a:srgbClr val="000000"/>
              </a:buClr>
              <a:buSzPts val="2400"/>
              <a:buChar char="–"/>
            </a:pPr>
            <a:r>
              <a:rPr lang="en-US" sz="2400">
                <a:solidFill>
                  <a:srgbClr val="000000"/>
                </a:solidFill>
              </a:rPr>
              <a:t>Algorithms</a:t>
            </a:r>
            <a:endParaRPr/>
          </a:p>
          <a:p>
            <a:pPr marL="742950" lvl="1" indent="-285750" algn="just" rtl="0">
              <a:spcBef>
                <a:spcPts val="480"/>
              </a:spcBef>
              <a:spcAft>
                <a:spcPts val="0"/>
              </a:spcAft>
              <a:buClr>
                <a:srgbClr val="000000"/>
              </a:buClr>
              <a:buSzPts val="2400"/>
              <a:buChar char="–"/>
            </a:pPr>
            <a:r>
              <a:rPr lang="en-US" sz="2400">
                <a:solidFill>
                  <a:srgbClr val="000000"/>
                </a:solidFill>
              </a:rPr>
              <a:t>Iterators</a:t>
            </a:r>
            <a:endParaRPr sz="2400"/>
          </a:p>
          <a:p>
            <a:pPr marL="342900" lvl="0" indent="-342900" algn="just" rtl="0">
              <a:spcBef>
                <a:spcPts val="480"/>
              </a:spcBef>
              <a:spcAft>
                <a:spcPts val="0"/>
              </a:spcAft>
              <a:buClr>
                <a:schemeClr val="dk1"/>
              </a:buClr>
              <a:buSzPts val="2400"/>
              <a:buFont typeface="Noto Sans Symbols"/>
              <a:buChar char="⮚"/>
            </a:pPr>
            <a:r>
              <a:rPr lang="en-US" sz="2400"/>
              <a:t>A container is a way that stored data is organized in memory , for example an array of elements.</a:t>
            </a:r>
            <a:endParaRPr/>
          </a:p>
          <a:p>
            <a:pPr marL="342900" lvl="0" indent="-342900" algn="just" rtl="0">
              <a:spcBef>
                <a:spcPts val="480"/>
              </a:spcBef>
              <a:spcAft>
                <a:spcPts val="0"/>
              </a:spcAft>
              <a:buClr>
                <a:schemeClr val="dk1"/>
              </a:buClr>
              <a:buSzPts val="2400"/>
              <a:buFont typeface="Noto Sans Symbols"/>
              <a:buChar char="⮚"/>
            </a:pPr>
            <a:r>
              <a:rPr lang="en-US" sz="2400"/>
              <a:t>Algorithms in the STL are producers that are applied to containers to process their data for example search for an element in an array or sort an array.</a:t>
            </a:r>
            <a:endParaRPr/>
          </a:p>
          <a:p>
            <a:pPr marL="342900" lvl="0" indent="-342900" algn="just" rtl="0">
              <a:spcBef>
                <a:spcPts val="480"/>
              </a:spcBef>
              <a:spcAft>
                <a:spcPts val="0"/>
              </a:spcAft>
              <a:buClr>
                <a:schemeClr val="dk1"/>
              </a:buClr>
              <a:buSzPts val="2400"/>
              <a:buFont typeface="Noto Sans Symbols"/>
              <a:buChar char="⮚"/>
            </a:pPr>
            <a:r>
              <a:rPr lang="en-US" sz="2400"/>
              <a:t>Iterators are a generalization of the concept of pointers they point to elements in a container for example you can increment an iterator to point to the next element in an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b="1">
                <a:latin typeface="Calibri"/>
                <a:ea typeface="Calibri"/>
                <a:cs typeface="Calibri"/>
                <a:sym typeface="Calibri"/>
              </a:rPr>
              <a:t>Component of STL</a:t>
            </a:r>
            <a:endParaRPr>
              <a:latin typeface="Calibri"/>
              <a:ea typeface="Calibri"/>
              <a:cs typeface="Calibri"/>
              <a:sym typeface="Calibri"/>
            </a:endParaRPr>
          </a:p>
        </p:txBody>
      </p:sp>
      <p:sp>
        <p:nvSpPr>
          <p:cNvPr id="261" name="Google Shape;261;p31"/>
          <p:cNvSpPr txBox="1">
            <a:spLocks noGrp="1"/>
          </p:cNvSpPr>
          <p:nvPr>
            <p:ph type="body" idx="1"/>
          </p:nvPr>
        </p:nvSpPr>
        <p:spPr>
          <a:xfrm>
            <a:off x="609025" y="1477963"/>
            <a:ext cx="10969943" cy="51053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Font typeface="Noto Sans Symbols"/>
              <a:buChar char="⮚"/>
            </a:pPr>
            <a:r>
              <a:rPr lang="en-US" sz="2400" b="1"/>
              <a:t>Containers</a:t>
            </a:r>
            <a:endParaRPr/>
          </a:p>
          <a:p>
            <a:pPr marL="0" lvl="0" indent="0" algn="just" rtl="0">
              <a:spcBef>
                <a:spcPts val="480"/>
              </a:spcBef>
              <a:spcAft>
                <a:spcPts val="0"/>
              </a:spcAft>
              <a:buClr>
                <a:schemeClr val="dk1"/>
              </a:buClr>
              <a:buSzPts val="2400"/>
              <a:buNone/>
            </a:pPr>
            <a:r>
              <a:rPr lang="en-US" sz="2400"/>
              <a:t>A container is a holder object that stores a collection other objects (its elements). They are implemented as class templates, which allows a great flexibility in the types supported as elements.</a:t>
            </a:r>
            <a:endParaRPr/>
          </a:p>
          <a:p>
            <a:pPr marL="342900" lvl="0" indent="-342900" algn="just" rtl="0">
              <a:spcBef>
                <a:spcPts val="480"/>
              </a:spcBef>
              <a:spcAft>
                <a:spcPts val="0"/>
              </a:spcAft>
              <a:buClr>
                <a:schemeClr val="dk1"/>
              </a:buClr>
              <a:buSzPts val="2400"/>
              <a:buFont typeface="Noto Sans Symbols"/>
              <a:buChar char="⮚"/>
            </a:pPr>
            <a:r>
              <a:rPr lang="en-US" sz="2400" b="1"/>
              <a:t>Iterators</a:t>
            </a:r>
            <a:endParaRPr/>
          </a:p>
          <a:p>
            <a:pPr marL="0" lvl="0" indent="0" algn="just" rtl="0">
              <a:spcBef>
                <a:spcPts val="480"/>
              </a:spcBef>
              <a:spcAft>
                <a:spcPts val="0"/>
              </a:spcAft>
              <a:buClr>
                <a:schemeClr val="dk1"/>
              </a:buClr>
              <a:buSzPts val="2400"/>
              <a:buNone/>
            </a:pPr>
            <a:r>
              <a:rPr lang="en-US" sz="2400"/>
              <a:t>They are a generalization of pointers: they are objects that point to other objects. As the name suggests, iterators are often used to iterate over a range of objects: if an iterator points to one element in a range, then it is possible to increment it so that it points to the next element.</a:t>
            </a:r>
            <a:endParaRPr/>
          </a:p>
          <a:p>
            <a:pPr marL="342900" lvl="0" indent="-342900" algn="just" rtl="0">
              <a:spcBef>
                <a:spcPts val="480"/>
              </a:spcBef>
              <a:spcAft>
                <a:spcPts val="0"/>
              </a:spcAft>
              <a:buClr>
                <a:schemeClr val="dk1"/>
              </a:buClr>
              <a:buSzPts val="2400"/>
              <a:buFont typeface="Noto Sans Symbols"/>
              <a:buChar char="⮚"/>
            </a:pPr>
            <a:r>
              <a:rPr lang="en-US" sz="2400" b="1"/>
              <a:t>Algorithms</a:t>
            </a:r>
            <a:endParaRPr/>
          </a:p>
          <a:p>
            <a:pPr marL="0" lvl="0" indent="0" algn="just" rtl="0">
              <a:spcBef>
                <a:spcPts val="480"/>
              </a:spcBef>
              <a:spcAft>
                <a:spcPts val="0"/>
              </a:spcAft>
              <a:buClr>
                <a:schemeClr val="dk1"/>
              </a:buClr>
              <a:buSzPts val="2400"/>
              <a:buNone/>
            </a:pPr>
            <a:r>
              <a:rPr lang="en-US" sz="2400"/>
              <a:t>The header &lt;algorithm&gt; defines a collection of functions especially designed to be used on ranges of elements.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ctrTitle"/>
          </p:nvPr>
        </p:nvSpPr>
        <p:spPr>
          <a:xfrm>
            <a:off x="912812" y="2209800"/>
            <a:ext cx="10360501" cy="129857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b="1">
                <a:latin typeface="Times New Roman"/>
                <a:ea typeface="Times New Roman"/>
                <a:cs typeface="Times New Roman"/>
                <a:sym typeface="Times New Roman"/>
              </a:rPr>
              <a:t>Templates and Standard Template Library (STL)</a:t>
            </a:r>
            <a:endParaRPr>
              <a:latin typeface="Arial Black"/>
              <a:ea typeface="Arial Black"/>
              <a:cs typeface="Arial Black"/>
              <a:sym typeface="Arial Black"/>
            </a:endParaRPr>
          </a:p>
        </p:txBody>
      </p:sp>
      <p:sp>
        <p:nvSpPr>
          <p:cNvPr id="117" name="Google Shape;117;p3"/>
          <p:cNvSpPr txBox="1">
            <a:spLocks noGrp="1"/>
          </p:cNvSpPr>
          <p:nvPr>
            <p:ph type="subTitle" idx="1"/>
          </p:nvPr>
        </p:nvSpPr>
        <p:spPr>
          <a:xfrm>
            <a:off x="1828324" y="3886200"/>
            <a:ext cx="8532178" cy="1752600"/>
          </a:xfrm>
          <a:prstGeom prst="rect">
            <a:avLst/>
          </a:prstGeom>
          <a:noFill/>
          <a:ln>
            <a:noFill/>
          </a:ln>
        </p:spPr>
        <p:txBody>
          <a:bodyPr spcFirstLastPara="1" wrap="square" lIns="91425" tIns="45700" rIns="91425" bIns="45700" anchor="t" anchorCtr="0">
            <a:normAutofit fontScale="62500" lnSpcReduction="20000"/>
          </a:bodyPr>
          <a:lstStyle/>
          <a:p>
            <a:pPr marL="0" lvl="0" indent="0" algn="just" rtl="0">
              <a:lnSpc>
                <a:spcPct val="115000"/>
              </a:lnSpc>
              <a:spcBef>
                <a:spcPts val="0"/>
              </a:spcBef>
              <a:spcAft>
                <a:spcPts val="0"/>
              </a:spcAft>
              <a:buClr>
                <a:schemeClr val="dk1"/>
              </a:buClr>
              <a:buSzPct val="100000"/>
              <a:buNone/>
            </a:pPr>
            <a:r>
              <a:rPr lang="en-US">
                <a:solidFill>
                  <a:schemeClr val="dk1"/>
                </a:solidFill>
                <a:latin typeface="Times New Roman"/>
                <a:ea typeface="Times New Roman"/>
                <a:cs typeface="Times New Roman"/>
                <a:sym typeface="Times New Roman"/>
              </a:rPr>
              <a:t>Templates: Function Template, Class Template.</a:t>
            </a:r>
            <a:endParaRPr/>
          </a:p>
          <a:p>
            <a:pPr marL="0" lvl="0" indent="0" algn="just" rtl="0">
              <a:lnSpc>
                <a:spcPct val="115000"/>
              </a:lnSpc>
              <a:spcBef>
                <a:spcPts val="950"/>
              </a:spcBef>
              <a:spcAft>
                <a:spcPts val="0"/>
              </a:spcAft>
              <a:buClr>
                <a:srgbClr val="888888"/>
              </a:buClr>
              <a:buSzPct val="100000"/>
              <a:buNone/>
            </a:pPr>
            <a:endParaRPr sz="2800">
              <a:solidFill>
                <a:schemeClr val="dk1"/>
              </a:solidFill>
              <a:latin typeface="Calibri"/>
              <a:ea typeface="Calibri"/>
              <a:cs typeface="Calibri"/>
              <a:sym typeface="Calibri"/>
            </a:endParaRPr>
          </a:p>
          <a:p>
            <a:pPr marL="0" lvl="0" indent="0" algn="just" rtl="0">
              <a:spcBef>
                <a:spcPts val="1000"/>
              </a:spcBef>
              <a:spcAft>
                <a:spcPts val="0"/>
              </a:spcAft>
              <a:buClr>
                <a:schemeClr val="dk1"/>
              </a:buClr>
              <a:buSzPct val="100000"/>
              <a:buNone/>
            </a:pPr>
            <a:r>
              <a:rPr lang="en-US">
                <a:solidFill>
                  <a:schemeClr val="dk1"/>
                </a:solidFill>
                <a:latin typeface="Times New Roman"/>
                <a:ea typeface="Times New Roman"/>
                <a:cs typeface="Times New Roman"/>
                <a:sym typeface="Times New Roman"/>
              </a:rPr>
              <a:t>Introduction to STL, Containers - Sequence Containers and Associative Containers, Container Adapters, Algorithms and </a:t>
            </a:r>
            <a:r>
              <a:rPr lang="en-US" sz="3100">
                <a:solidFill>
                  <a:schemeClr val="dk1"/>
                </a:solidFill>
                <a:latin typeface="Times New Roman"/>
                <a:ea typeface="Times New Roman"/>
                <a:cs typeface="Times New Roman"/>
                <a:sym typeface="Times New Roman"/>
              </a:rPr>
              <a:t>Iterators </a:t>
            </a:r>
            <a:r>
              <a:rPr lang="en-US">
                <a:solidFill>
                  <a:schemeClr val="dk1"/>
                </a:solidFill>
                <a:latin typeface="Times New Roman"/>
                <a:ea typeface="Times New Roman"/>
                <a:cs typeface="Times New Roman"/>
                <a:sym typeface="Times New Roman"/>
              </a:rPr>
              <a:t>- input, output, forward, bidirectional and random access. </a:t>
            </a:r>
            <a:endParaRPr>
              <a:solidFill>
                <a:schemeClr val="dk1"/>
              </a:solidFill>
            </a:endParaRPr>
          </a:p>
          <a:p>
            <a:pPr marL="0" lvl="0" indent="0" algn="ctr" rtl="0">
              <a:spcBef>
                <a:spcPts val="400"/>
              </a:spcBef>
              <a:spcAft>
                <a:spcPts val="0"/>
              </a:spcAft>
              <a:buClr>
                <a:srgbClr val="888888"/>
              </a:buClr>
              <a:buSzPct val="100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b="1">
                <a:latin typeface="Calibri"/>
                <a:ea typeface="Calibri"/>
                <a:cs typeface="Calibri"/>
                <a:sym typeface="Calibri"/>
              </a:rPr>
              <a:t>Component of STL</a:t>
            </a:r>
            <a:endParaRPr>
              <a:latin typeface="Calibri"/>
              <a:ea typeface="Calibri"/>
              <a:cs typeface="Calibri"/>
              <a:sym typeface="Calibri"/>
            </a:endParaRPr>
          </a:p>
        </p:txBody>
      </p:sp>
      <p:pic>
        <p:nvPicPr>
          <p:cNvPr id="267" name="Google Shape;267;p32"/>
          <p:cNvPicPr preferRelativeResize="0"/>
          <p:nvPr/>
        </p:nvPicPr>
        <p:blipFill rotWithShape="1">
          <a:blip r:embed="rId3">
            <a:alphaModFix/>
          </a:blip>
          <a:srcRect/>
          <a:stretch/>
        </p:blipFill>
        <p:spPr>
          <a:xfrm>
            <a:off x="227012" y="1600200"/>
            <a:ext cx="5867400" cy="5105400"/>
          </a:xfrm>
          <a:prstGeom prst="rect">
            <a:avLst/>
          </a:prstGeom>
          <a:noFill/>
          <a:ln>
            <a:noFill/>
          </a:ln>
        </p:spPr>
      </p:pic>
      <p:sp>
        <p:nvSpPr>
          <p:cNvPr id="268" name="Google Shape;268;p32"/>
          <p:cNvSpPr/>
          <p:nvPr/>
        </p:nvSpPr>
        <p:spPr>
          <a:xfrm>
            <a:off x="6246812" y="1981200"/>
            <a:ext cx="6096000" cy="452431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Containers: template data structures.</a:t>
            </a:r>
            <a:endParaRPr/>
          </a:p>
          <a:p>
            <a:pPr marL="800100" marR="0" lvl="1" indent="-342900" algn="l" rtl="0">
              <a:spcBef>
                <a:spcPts val="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Containers </a:t>
            </a:r>
            <a:r>
              <a:rPr lang="en-US" sz="2400" b="0" i="0" u="none" strike="noStrike" cap="none">
                <a:solidFill>
                  <a:schemeClr val="dk1"/>
                </a:solidFill>
                <a:latin typeface="Calibri"/>
                <a:ea typeface="Calibri"/>
                <a:cs typeface="Calibri"/>
                <a:sym typeface="Calibri"/>
              </a:rPr>
              <a:t>hold data</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Iterators: like pointers, access elements of containers</a:t>
            </a:r>
            <a:endParaRPr/>
          </a:p>
          <a:p>
            <a:pPr marL="800100" marR="0" lvl="1" indent="-342900" algn="l" rtl="0">
              <a:spcBef>
                <a:spcPts val="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Iterators </a:t>
            </a:r>
            <a:r>
              <a:rPr lang="en-US" sz="2400" b="0" i="0" u="none" strike="noStrike" cap="none">
                <a:solidFill>
                  <a:schemeClr val="dk1"/>
                </a:solidFill>
                <a:latin typeface="Calibri"/>
                <a:ea typeface="Calibri"/>
                <a:cs typeface="Calibri"/>
                <a:sym typeface="Calibri"/>
              </a:rPr>
              <a:t>access data</a:t>
            </a:r>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Algorithms: data manipulation, searching, sorting, etc.</a:t>
            </a:r>
            <a:endParaRPr/>
          </a:p>
          <a:p>
            <a:pPr marL="800100" marR="0" lvl="1" indent="-342900" algn="l" rtl="0">
              <a:spcBef>
                <a:spcPts val="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Algorithms</a:t>
            </a:r>
            <a:r>
              <a:rPr lang="en-US" sz="2400" b="0" i="0" u="none" strike="noStrike" cap="none">
                <a:solidFill>
                  <a:schemeClr val="dk1"/>
                </a:solidFill>
                <a:latin typeface="Calibri"/>
                <a:ea typeface="Calibri"/>
                <a:cs typeface="Calibri"/>
                <a:sym typeface="Calibri"/>
              </a:rPr>
              <a:t>, </a:t>
            </a:r>
            <a:r>
              <a:rPr lang="en-US" sz="2400" b="0" i="1" u="none" strike="noStrike" cap="none">
                <a:solidFill>
                  <a:schemeClr val="dk1"/>
                </a:solidFill>
                <a:latin typeface="Calibri"/>
                <a:ea typeface="Calibri"/>
                <a:cs typeface="Calibri"/>
                <a:sym typeface="Calibri"/>
              </a:rPr>
              <a:t>function objects </a:t>
            </a:r>
            <a:r>
              <a:rPr lang="en-US" sz="2400" b="0" i="0" u="none" strike="noStrike" cap="none">
                <a:solidFill>
                  <a:schemeClr val="dk1"/>
                </a:solidFill>
                <a:latin typeface="Calibri"/>
                <a:ea typeface="Calibri"/>
                <a:cs typeface="Calibri"/>
                <a:sym typeface="Calibri"/>
              </a:rPr>
              <a:t>manipulate data</a:t>
            </a:r>
            <a:endParaRPr/>
          </a:p>
          <a:p>
            <a:pPr marL="800100" marR="0" lvl="1" indent="-190500" algn="l" rtl="0">
              <a:spcBef>
                <a:spcPts val="0"/>
              </a:spcBef>
              <a:spcAft>
                <a:spcPts val="0"/>
              </a:spcAft>
              <a:buClr>
                <a:schemeClr val="dk1"/>
              </a:buClr>
              <a:buSzPts val="2400"/>
              <a:buFont typeface="Noto Sans Symbols"/>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b="1">
                <a:latin typeface="Calibri"/>
                <a:ea typeface="Calibri"/>
                <a:cs typeface="Calibri"/>
                <a:sym typeface="Calibri"/>
              </a:rPr>
              <a:t>Component of STL</a:t>
            </a:r>
            <a:endParaRPr>
              <a:latin typeface="Calibri"/>
              <a:ea typeface="Calibri"/>
              <a:cs typeface="Calibri"/>
              <a:sym typeface="Calibri"/>
            </a:endParaRPr>
          </a:p>
        </p:txBody>
      </p:sp>
      <p:pic>
        <p:nvPicPr>
          <p:cNvPr id="274" name="Google Shape;274;p33"/>
          <p:cNvPicPr preferRelativeResize="0"/>
          <p:nvPr/>
        </p:nvPicPr>
        <p:blipFill rotWithShape="1">
          <a:blip r:embed="rId3">
            <a:alphaModFix/>
          </a:blip>
          <a:srcRect/>
          <a:stretch/>
        </p:blipFill>
        <p:spPr>
          <a:xfrm>
            <a:off x="1751012" y="1600200"/>
            <a:ext cx="8686800" cy="5167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Standard Template Library</a:t>
            </a:r>
            <a:endParaRPr/>
          </a:p>
        </p:txBody>
      </p:sp>
      <p:pic>
        <p:nvPicPr>
          <p:cNvPr id="280" name="Google Shape;280;p34"/>
          <p:cNvPicPr preferRelativeResize="0"/>
          <p:nvPr/>
        </p:nvPicPr>
        <p:blipFill rotWithShape="1">
          <a:blip r:embed="rId3">
            <a:alphaModFix/>
          </a:blip>
          <a:srcRect/>
          <a:stretch/>
        </p:blipFill>
        <p:spPr>
          <a:xfrm>
            <a:off x="1751012" y="1676400"/>
            <a:ext cx="8615104" cy="449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Container</a:t>
            </a:r>
            <a:endParaRPr>
              <a:latin typeface="Calibri"/>
              <a:ea typeface="Calibri"/>
              <a:cs typeface="Calibri"/>
              <a:sym typeface="Calibri"/>
            </a:endParaRPr>
          </a:p>
        </p:txBody>
      </p:sp>
      <p:sp>
        <p:nvSpPr>
          <p:cNvPr id="286" name="Google Shape;286;p35"/>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Font typeface="Noto Sans Symbols"/>
              <a:buChar char="⮚"/>
            </a:pPr>
            <a:r>
              <a:rPr lang="en-US"/>
              <a:t> A container is a way to store data, either built-in data types like int and float or class objects .</a:t>
            </a:r>
            <a:endParaRPr/>
          </a:p>
          <a:p>
            <a:pPr marL="342900" lvl="0" indent="-139700" algn="just" rtl="0">
              <a:spcBef>
                <a:spcPts val="640"/>
              </a:spcBef>
              <a:spcAft>
                <a:spcPts val="0"/>
              </a:spcAft>
              <a:buClr>
                <a:schemeClr val="dk1"/>
              </a:buClr>
              <a:buSzPts val="3200"/>
              <a:buFont typeface="Noto Sans Symbols"/>
              <a:buNone/>
            </a:pPr>
            <a:endParaRPr/>
          </a:p>
          <a:p>
            <a:pPr marL="342900" lvl="0" indent="-342900" algn="just" rtl="0">
              <a:spcBef>
                <a:spcPts val="640"/>
              </a:spcBef>
              <a:spcAft>
                <a:spcPts val="0"/>
              </a:spcAft>
              <a:buClr>
                <a:schemeClr val="dk1"/>
              </a:buClr>
              <a:buSzPts val="3200"/>
              <a:buFont typeface="Noto Sans Symbols"/>
              <a:buChar char="⮚"/>
            </a:pPr>
            <a:r>
              <a:rPr lang="en-US"/>
              <a:t> Containers or container classes store objects and data. There are in total seven standard “first-class” container classes  and three container adaptor classes and only seven header files that provide access to these containers or container adaptors.</a:t>
            </a: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609441" y="228600"/>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dirty="0">
                <a:latin typeface="Calibri"/>
                <a:ea typeface="Calibri"/>
                <a:cs typeface="Calibri"/>
                <a:sym typeface="Calibri"/>
              </a:rPr>
              <a:t>Types of Containers</a:t>
            </a:r>
            <a:endParaRPr dirty="0">
              <a:latin typeface="Calibri"/>
              <a:ea typeface="Calibri"/>
              <a:cs typeface="Calibri"/>
              <a:sym typeface="Calibri"/>
            </a:endParaRPr>
          </a:p>
        </p:txBody>
      </p:sp>
      <p:sp>
        <p:nvSpPr>
          <p:cNvPr id="292" name="Google Shape;292;p36"/>
          <p:cNvSpPr txBox="1">
            <a:spLocks noGrp="1"/>
          </p:cNvSpPr>
          <p:nvPr>
            <p:ph type="body" idx="1"/>
          </p:nvPr>
        </p:nvSpPr>
        <p:spPr>
          <a:xfrm>
            <a:off x="609441" y="1295400"/>
            <a:ext cx="10969943"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Font typeface="Noto Sans Symbols"/>
              <a:buChar char="⮚"/>
            </a:pPr>
            <a:r>
              <a:rPr lang="en-US" sz="2200" dirty="0"/>
              <a:t>Sequence Containers:  implement data structures which can be accessed in a sequential manner. </a:t>
            </a:r>
            <a:endParaRPr dirty="0"/>
          </a:p>
          <a:p>
            <a:pPr marL="742950" lvl="1" indent="-285750" algn="l" rtl="0">
              <a:spcBef>
                <a:spcPts val="440"/>
              </a:spcBef>
              <a:spcAft>
                <a:spcPts val="0"/>
              </a:spcAft>
              <a:buClr>
                <a:schemeClr val="dk1"/>
              </a:buClr>
              <a:buSzPts val="2200"/>
              <a:buChar char="–"/>
            </a:pPr>
            <a:r>
              <a:rPr lang="en-US" sz="2200" dirty="0"/>
              <a:t>Vector</a:t>
            </a:r>
            <a:endParaRPr dirty="0"/>
          </a:p>
          <a:p>
            <a:pPr marL="742950" lvl="1" indent="-285750" algn="l" rtl="0">
              <a:spcBef>
                <a:spcPts val="440"/>
              </a:spcBef>
              <a:spcAft>
                <a:spcPts val="0"/>
              </a:spcAft>
              <a:buClr>
                <a:schemeClr val="dk1"/>
              </a:buClr>
              <a:buSzPts val="2200"/>
              <a:buChar char="–"/>
            </a:pPr>
            <a:r>
              <a:rPr lang="en-US" sz="2200" dirty="0"/>
              <a:t>List</a:t>
            </a:r>
            <a:endParaRPr dirty="0"/>
          </a:p>
          <a:p>
            <a:pPr marL="742950" lvl="1" indent="-285750" algn="l" rtl="0">
              <a:spcBef>
                <a:spcPts val="440"/>
              </a:spcBef>
              <a:spcAft>
                <a:spcPts val="0"/>
              </a:spcAft>
              <a:buClr>
                <a:schemeClr val="dk1"/>
              </a:buClr>
              <a:buSzPts val="2200"/>
              <a:buChar char="–"/>
            </a:pPr>
            <a:r>
              <a:rPr lang="en-US" sz="2200" dirty="0"/>
              <a:t>Deque</a:t>
            </a:r>
            <a:endParaRPr sz="2200" dirty="0"/>
          </a:p>
          <a:p>
            <a:pPr marL="342900" lvl="0" indent="-342900" algn="l" rtl="0">
              <a:spcBef>
                <a:spcPts val="440"/>
              </a:spcBef>
              <a:spcAft>
                <a:spcPts val="0"/>
              </a:spcAft>
              <a:buClr>
                <a:schemeClr val="dk1"/>
              </a:buClr>
              <a:buSzPts val="2200"/>
              <a:buFont typeface="Noto Sans Symbols"/>
              <a:buChar char="⮚"/>
            </a:pPr>
            <a:r>
              <a:rPr lang="en-US" sz="2200" dirty="0"/>
              <a:t>Container Adaptors :  provide a different interface for sequential containers. </a:t>
            </a:r>
            <a:endParaRPr dirty="0"/>
          </a:p>
          <a:p>
            <a:pPr marL="742950" lvl="1" indent="-285750" algn="l" rtl="0">
              <a:spcBef>
                <a:spcPts val="440"/>
              </a:spcBef>
              <a:spcAft>
                <a:spcPts val="0"/>
              </a:spcAft>
              <a:buClr>
                <a:schemeClr val="dk1"/>
              </a:buClr>
              <a:buSzPts val="2200"/>
              <a:buChar char="–"/>
            </a:pPr>
            <a:r>
              <a:rPr lang="en-US" sz="2200" dirty="0"/>
              <a:t>Queue</a:t>
            </a:r>
            <a:endParaRPr dirty="0"/>
          </a:p>
          <a:p>
            <a:pPr marL="742950" lvl="1" indent="-285750" algn="l" rtl="0">
              <a:spcBef>
                <a:spcPts val="440"/>
              </a:spcBef>
              <a:spcAft>
                <a:spcPts val="0"/>
              </a:spcAft>
              <a:buClr>
                <a:schemeClr val="dk1"/>
              </a:buClr>
              <a:buSzPts val="2200"/>
              <a:buChar char="–"/>
            </a:pPr>
            <a:r>
              <a:rPr lang="en-US" sz="2200" dirty="0"/>
              <a:t>Priority Queue</a:t>
            </a:r>
            <a:endParaRPr dirty="0"/>
          </a:p>
          <a:p>
            <a:pPr marL="742950" lvl="1" indent="-285750" algn="l" rtl="0">
              <a:spcBef>
                <a:spcPts val="440"/>
              </a:spcBef>
              <a:spcAft>
                <a:spcPts val="0"/>
              </a:spcAft>
              <a:buClr>
                <a:schemeClr val="dk1"/>
              </a:buClr>
              <a:buSzPts val="2200"/>
              <a:buChar char="–"/>
            </a:pPr>
            <a:r>
              <a:rPr lang="en-US" sz="2200" dirty="0"/>
              <a:t>Stack</a:t>
            </a:r>
            <a:endParaRPr dirty="0"/>
          </a:p>
          <a:p>
            <a:pPr marL="342900" lvl="0" indent="-342900" algn="l" rtl="0">
              <a:spcBef>
                <a:spcPts val="440"/>
              </a:spcBef>
              <a:spcAft>
                <a:spcPts val="0"/>
              </a:spcAft>
              <a:buClr>
                <a:schemeClr val="dk1"/>
              </a:buClr>
              <a:buSzPts val="2200"/>
              <a:buFont typeface="Noto Sans Symbols"/>
              <a:buChar char="⮚"/>
            </a:pPr>
            <a:r>
              <a:rPr lang="en-US" sz="2200" dirty="0"/>
              <a:t>Associative Containers :  implement sorted data structures that can be quickly searched  </a:t>
            </a:r>
            <a:endParaRPr dirty="0"/>
          </a:p>
          <a:p>
            <a:pPr marL="742950" lvl="1" indent="-285750" algn="l" rtl="0">
              <a:spcBef>
                <a:spcPts val="440"/>
              </a:spcBef>
              <a:spcAft>
                <a:spcPts val="0"/>
              </a:spcAft>
              <a:buClr>
                <a:schemeClr val="dk1"/>
              </a:buClr>
              <a:buSzPts val="2200"/>
              <a:buChar char="–"/>
            </a:pPr>
            <a:r>
              <a:rPr lang="en-US" sz="2200" dirty="0"/>
              <a:t>Set                                        - Multiset</a:t>
            </a:r>
            <a:endParaRPr dirty="0"/>
          </a:p>
          <a:p>
            <a:pPr marL="742950" lvl="1" indent="-285750" algn="l" rtl="0">
              <a:spcBef>
                <a:spcPts val="440"/>
              </a:spcBef>
              <a:spcAft>
                <a:spcPts val="0"/>
              </a:spcAft>
              <a:buClr>
                <a:schemeClr val="dk1"/>
              </a:buClr>
              <a:buSzPts val="2200"/>
              <a:buChar char="–"/>
            </a:pPr>
            <a:r>
              <a:rPr lang="en-US" sz="2200" dirty="0"/>
              <a:t>Map			- Multimap</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dirty="0">
                <a:latin typeface="Calibri"/>
                <a:ea typeface="Calibri"/>
                <a:cs typeface="Calibri"/>
                <a:sym typeface="Calibri"/>
              </a:rPr>
              <a:t>Vector – Sequence Container</a:t>
            </a:r>
            <a:endParaRPr dirty="0"/>
          </a:p>
        </p:txBody>
      </p:sp>
      <p:sp>
        <p:nvSpPr>
          <p:cNvPr id="304" name="Google Shape;304;p38"/>
          <p:cNvSpPr txBox="1">
            <a:spLocks noGrp="1"/>
          </p:cNvSpPr>
          <p:nvPr>
            <p:ph type="body" idx="1"/>
          </p:nvPr>
        </p:nvSpPr>
        <p:spPr>
          <a:xfrm>
            <a:off x="609441" y="1600201"/>
            <a:ext cx="10969943" cy="51053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Noto Sans Symbols"/>
              <a:buChar char="⮚"/>
            </a:pPr>
            <a:r>
              <a:rPr lang="en-US"/>
              <a:t>Defining a new vector</a:t>
            </a:r>
            <a:endParaRPr/>
          </a:p>
          <a:p>
            <a:pPr marL="0" lvl="0" indent="0" algn="l" rtl="0">
              <a:spcBef>
                <a:spcPts val="640"/>
              </a:spcBef>
              <a:spcAft>
                <a:spcPts val="0"/>
              </a:spcAft>
              <a:buClr>
                <a:schemeClr val="dk1"/>
              </a:buClr>
              <a:buSzPts val="3200"/>
              <a:buNone/>
            </a:pPr>
            <a:endParaRPr/>
          </a:p>
          <a:p>
            <a:pPr marL="0" lvl="0" indent="0" algn="l" rtl="0">
              <a:spcBef>
                <a:spcPts val="640"/>
              </a:spcBef>
              <a:spcAft>
                <a:spcPts val="0"/>
              </a:spcAft>
              <a:buClr>
                <a:schemeClr val="dk1"/>
              </a:buClr>
              <a:buSzPts val="3200"/>
              <a:buNone/>
            </a:pPr>
            <a:r>
              <a:rPr lang="en-US"/>
              <a:t>Header file: &lt;vector&gt;</a:t>
            </a:r>
            <a:endParaRPr/>
          </a:p>
          <a:p>
            <a:pPr marL="342900" lvl="0" indent="-139700" algn="l" rtl="0">
              <a:spcBef>
                <a:spcPts val="640"/>
              </a:spcBef>
              <a:spcAft>
                <a:spcPts val="0"/>
              </a:spcAft>
              <a:buClr>
                <a:schemeClr val="dk1"/>
              </a:buClr>
              <a:buSzPts val="3200"/>
              <a:buFont typeface="Noto Sans Symbols"/>
              <a:buNone/>
            </a:pPr>
            <a:endParaRPr/>
          </a:p>
          <a:p>
            <a:pPr marL="0" lvl="0" indent="0" algn="l" rtl="0">
              <a:spcBef>
                <a:spcPts val="640"/>
              </a:spcBef>
              <a:spcAft>
                <a:spcPts val="0"/>
              </a:spcAft>
              <a:buClr>
                <a:schemeClr val="dk1"/>
              </a:buClr>
              <a:buSzPts val="3200"/>
              <a:buNone/>
            </a:pPr>
            <a:r>
              <a:rPr lang="en-US"/>
              <a:t>Syntax: vector &lt;int&gt; vec</a:t>
            </a:r>
            <a:endParaRPr/>
          </a:p>
          <a:p>
            <a:pPr marL="0" lvl="0" indent="0" algn="l" rtl="0">
              <a:spcBef>
                <a:spcPts val="640"/>
              </a:spcBef>
              <a:spcAft>
                <a:spcPts val="0"/>
              </a:spcAft>
              <a:buClr>
                <a:schemeClr val="dk1"/>
              </a:buClr>
              <a:buSzPts val="3200"/>
              <a:buNone/>
            </a:pPr>
            <a:endParaRPr/>
          </a:p>
          <a:p>
            <a:pPr marL="0" lvl="0" indent="0" algn="l" rtl="0">
              <a:spcBef>
                <a:spcPts val="640"/>
              </a:spcBef>
              <a:spcAft>
                <a:spcPts val="0"/>
              </a:spcAft>
              <a:buClr>
                <a:schemeClr val="dk1"/>
              </a:buClr>
              <a:buSzPts val="3200"/>
              <a:buNone/>
            </a:pPr>
            <a:endParaRPr/>
          </a:p>
        </p:txBody>
      </p:sp>
      <p:cxnSp>
        <p:nvCxnSpPr>
          <p:cNvPr id="305" name="Google Shape;305;p38"/>
          <p:cNvCxnSpPr/>
          <p:nvPr/>
        </p:nvCxnSpPr>
        <p:spPr>
          <a:xfrm>
            <a:off x="2513012" y="4497600"/>
            <a:ext cx="0" cy="6840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306" name="Google Shape;306;p38"/>
          <p:cNvCxnSpPr/>
          <p:nvPr/>
        </p:nvCxnSpPr>
        <p:spPr>
          <a:xfrm>
            <a:off x="3427412" y="4495800"/>
            <a:ext cx="0" cy="6840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307" name="Google Shape;307;p38"/>
          <p:cNvCxnSpPr/>
          <p:nvPr/>
        </p:nvCxnSpPr>
        <p:spPr>
          <a:xfrm>
            <a:off x="4341812" y="4495800"/>
            <a:ext cx="0" cy="6840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308" name="Google Shape;308;p38"/>
          <p:cNvSpPr txBox="1"/>
          <p:nvPr/>
        </p:nvSpPr>
        <p:spPr>
          <a:xfrm flipH="1">
            <a:off x="1961464" y="5103055"/>
            <a:ext cx="1263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Keyword</a:t>
            </a:r>
            <a:endParaRPr/>
          </a:p>
        </p:txBody>
      </p:sp>
      <p:sp>
        <p:nvSpPr>
          <p:cNvPr id="309" name="Google Shape;309;p38"/>
          <p:cNvSpPr txBox="1"/>
          <p:nvPr/>
        </p:nvSpPr>
        <p:spPr>
          <a:xfrm>
            <a:off x="3148331" y="5144869"/>
            <a:ext cx="66008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Type</a:t>
            </a:r>
            <a:endParaRPr/>
          </a:p>
        </p:txBody>
      </p:sp>
      <p:sp>
        <p:nvSpPr>
          <p:cNvPr id="310" name="Google Shape;310;p38"/>
          <p:cNvSpPr txBox="1"/>
          <p:nvPr/>
        </p:nvSpPr>
        <p:spPr>
          <a:xfrm>
            <a:off x="4113212" y="5179800"/>
            <a:ext cx="8820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500"/>
                                        <p:tgtEl>
                                          <p:spTgt spid="30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 calcmode="lin" valueType="num">
                                      <p:cBhvr additive="base">
                                        <p:cTn id="10" dur="500"/>
                                        <p:tgtEl>
                                          <p:spTgt spid="30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6"/>
                                        </p:tgtEl>
                                        <p:attrNameLst>
                                          <p:attrName>style.visibility</p:attrName>
                                        </p:attrNameLst>
                                      </p:cBhvr>
                                      <p:to>
                                        <p:strVal val="visible"/>
                                      </p:to>
                                    </p:set>
                                    <p:anim calcmode="lin" valueType="num">
                                      <p:cBhvr additive="base">
                                        <p:cTn id="15" dur="500"/>
                                        <p:tgtEl>
                                          <p:spTgt spid="30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9"/>
                                        </p:tgtEl>
                                        <p:attrNameLst>
                                          <p:attrName>style.visibility</p:attrName>
                                        </p:attrNameLst>
                                      </p:cBhvr>
                                      <p:to>
                                        <p:strVal val="visible"/>
                                      </p:to>
                                    </p:set>
                                    <p:anim calcmode="lin" valueType="num">
                                      <p:cBhvr additive="base">
                                        <p:cTn id="18" dur="500"/>
                                        <p:tgtEl>
                                          <p:spTgt spid="30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
                                        </p:tgtEl>
                                        <p:attrNameLst>
                                          <p:attrName>style.visibility</p:attrName>
                                        </p:attrNameLst>
                                      </p:cBhvr>
                                      <p:to>
                                        <p:strVal val="visible"/>
                                      </p:to>
                                    </p:set>
                                    <p:anim calcmode="lin" valueType="num">
                                      <p:cBhvr additive="base">
                                        <p:cTn id="23" dur="500"/>
                                        <p:tgtEl>
                                          <p:spTgt spid="307"/>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10"/>
                                        </p:tgtEl>
                                        <p:attrNameLst>
                                          <p:attrName>style.visibility</p:attrName>
                                        </p:attrNameLst>
                                      </p:cBhvr>
                                      <p:to>
                                        <p:strVal val="visible"/>
                                      </p:to>
                                    </p:set>
                                    <p:anim calcmode="lin" valueType="num">
                                      <p:cBhvr additive="base">
                                        <p:cTn id="26" dur="500"/>
                                        <p:tgtEl>
                                          <p:spTgt spid="3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Vector - Operations</a:t>
            </a:r>
            <a:endParaRPr/>
          </a:p>
        </p:txBody>
      </p:sp>
      <p:sp>
        <p:nvSpPr>
          <p:cNvPr id="316" name="Google Shape;316;p39"/>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Font typeface="Noto Sans Symbols"/>
              <a:buChar char="⮚"/>
            </a:pPr>
            <a:r>
              <a:rPr lang="en-US"/>
              <a:t>size()</a:t>
            </a:r>
            <a:endParaRPr/>
          </a:p>
          <a:p>
            <a:pPr marL="0" lvl="0" indent="0" algn="l" rtl="0">
              <a:spcBef>
                <a:spcPts val="544"/>
              </a:spcBef>
              <a:spcAft>
                <a:spcPts val="0"/>
              </a:spcAft>
              <a:buClr>
                <a:schemeClr val="dk1"/>
              </a:buClr>
              <a:buSzPct val="100000"/>
              <a:buNone/>
            </a:pPr>
            <a:r>
              <a:rPr lang="en-US"/>
              <a:t>	-provides the number of elements</a:t>
            </a:r>
            <a:endParaRPr/>
          </a:p>
          <a:p>
            <a:pPr marL="342900" lvl="0" indent="-342900" algn="l" rtl="0">
              <a:spcBef>
                <a:spcPts val="544"/>
              </a:spcBef>
              <a:spcAft>
                <a:spcPts val="0"/>
              </a:spcAft>
              <a:buClr>
                <a:schemeClr val="dk1"/>
              </a:buClr>
              <a:buSzPct val="100000"/>
              <a:buFont typeface="Noto Sans Symbols"/>
              <a:buChar char="⮚"/>
            </a:pPr>
            <a:r>
              <a:rPr lang="en-US"/>
              <a:t>push_front() &amp; push_back()</a:t>
            </a:r>
            <a:endParaRPr/>
          </a:p>
          <a:p>
            <a:pPr marL="0" lvl="0" indent="0" algn="l" rtl="0">
              <a:spcBef>
                <a:spcPts val="544"/>
              </a:spcBef>
              <a:spcAft>
                <a:spcPts val="0"/>
              </a:spcAft>
              <a:buClr>
                <a:schemeClr val="dk1"/>
              </a:buClr>
              <a:buSzPct val="100000"/>
              <a:buNone/>
            </a:pPr>
            <a:r>
              <a:rPr lang="en-US"/>
              <a:t>	-appends an element at the front and end</a:t>
            </a:r>
            <a:endParaRPr/>
          </a:p>
          <a:p>
            <a:pPr marL="342900" lvl="0" indent="-342900" algn="l" rtl="0">
              <a:spcBef>
                <a:spcPts val="544"/>
              </a:spcBef>
              <a:spcAft>
                <a:spcPts val="0"/>
              </a:spcAft>
              <a:buClr>
                <a:schemeClr val="dk1"/>
              </a:buClr>
              <a:buSzPct val="100000"/>
              <a:buFont typeface="Noto Sans Symbols"/>
              <a:buChar char="⮚"/>
            </a:pPr>
            <a:r>
              <a:rPr lang="en-US"/>
              <a:t>pop_front() &amp; pop_back()</a:t>
            </a:r>
            <a:endParaRPr/>
          </a:p>
          <a:p>
            <a:pPr marL="0" lvl="0" indent="0" algn="l" rtl="0">
              <a:spcBef>
                <a:spcPts val="544"/>
              </a:spcBef>
              <a:spcAft>
                <a:spcPts val="0"/>
              </a:spcAft>
              <a:buClr>
                <a:schemeClr val="dk1"/>
              </a:buClr>
              <a:buSzPct val="100000"/>
              <a:buNone/>
            </a:pPr>
            <a:r>
              <a:rPr lang="en-US"/>
              <a:t>	-Erases the last element</a:t>
            </a:r>
            <a:endParaRPr/>
          </a:p>
          <a:p>
            <a:pPr marL="342900" lvl="0" indent="-342900" algn="l" rtl="0">
              <a:spcBef>
                <a:spcPts val="544"/>
              </a:spcBef>
              <a:spcAft>
                <a:spcPts val="0"/>
              </a:spcAft>
              <a:buClr>
                <a:schemeClr val="dk1"/>
              </a:buClr>
              <a:buSzPct val="100000"/>
              <a:buFont typeface="Noto Sans Symbols"/>
              <a:buChar char="⮚"/>
            </a:pPr>
            <a:r>
              <a:rPr lang="en-US"/>
              <a:t>begin()</a:t>
            </a:r>
            <a:endParaRPr/>
          </a:p>
          <a:p>
            <a:pPr marL="0" lvl="0" indent="0" algn="l" rtl="0">
              <a:spcBef>
                <a:spcPts val="544"/>
              </a:spcBef>
              <a:spcAft>
                <a:spcPts val="0"/>
              </a:spcAft>
              <a:buClr>
                <a:schemeClr val="dk1"/>
              </a:buClr>
              <a:buSzPct val="100000"/>
              <a:buNone/>
            </a:pPr>
            <a:r>
              <a:rPr lang="en-US"/>
              <a:t>	-Provides reference to last element</a:t>
            </a:r>
            <a:endParaRPr/>
          </a:p>
          <a:p>
            <a:pPr marL="342900" lvl="0" indent="-342900" algn="l" rtl="0">
              <a:spcBef>
                <a:spcPts val="544"/>
              </a:spcBef>
              <a:spcAft>
                <a:spcPts val="0"/>
              </a:spcAft>
              <a:buClr>
                <a:schemeClr val="dk1"/>
              </a:buClr>
              <a:buSzPct val="100000"/>
              <a:buFont typeface="Noto Sans Symbols"/>
              <a:buChar char="⮚"/>
            </a:pPr>
            <a:r>
              <a:rPr lang="en-US"/>
              <a:t>end()</a:t>
            </a:r>
            <a:endParaRPr/>
          </a:p>
          <a:p>
            <a:pPr marL="0" lvl="0" indent="0" algn="l" rtl="0">
              <a:spcBef>
                <a:spcPts val="544"/>
              </a:spcBef>
              <a:spcAft>
                <a:spcPts val="0"/>
              </a:spcAft>
              <a:buClr>
                <a:schemeClr val="dk1"/>
              </a:buClr>
              <a:buSzPct val="100000"/>
              <a:buNone/>
            </a:pPr>
            <a:r>
              <a:rPr lang="en-US"/>
              <a:t>	-Provides reference to end of vector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Vector Container</a:t>
            </a:r>
            <a:endParaRPr/>
          </a:p>
        </p:txBody>
      </p:sp>
      <p:pic>
        <p:nvPicPr>
          <p:cNvPr id="322" name="Google Shape;322;p40"/>
          <p:cNvPicPr preferRelativeResize="0">
            <a:picLocks noGrp="1"/>
          </p:cNvPicPr>
          <p:nvPr>
            <p:ph type="body" idx="1"/>
          </p:nvPr>
        </p:nvPicPr>
        <p:blipFill rotWithShape="1">
          <a:blip r:embed="rId3">
            <a:alphaModFix/>
          </a:blip>
          <a:srcRect/>
          <a:stretch/>
        </p:blipFill>
        <p:spPr>
          <a:xfrm>
            <a:off x="4265612" y="1485900"/>
            <a:ext cx="3762375" cy="1333500"/>
          </a:xfrm>
          <a:prstGeom prst="rect">
            <a:avLst/>
          </a:prstGeom>
          <a:noFill/>
          <a:ln>
            <a:noFill/>
          </a:ln>
        </p:spPr>
      </p:pic>
      <p:pic>
        <p:nvPicPr>
          <p:cNvPr id="323" name="Google Shape;323;p40"/>
          <p:cNvPicPr preferRelativeResize="0"/>
          <p:nvPr/>
        </p:nvPicPr>
        <p:blipFill rotWithShape="1">
          <a:blip r:embed="rId4">
            <a:alphaModFix/>
          </a:blip>
          <a:srcRect/>
          <a:stretch/>
        </p:blipFill>
        <p:spPr>
          <a:xfrm>
            <a:off x="1065212" y="3024328"/>
            <a:ext cx="3517564" cy="1309500"/>
          </a:xfrm>
          <a:prstGeom prst="rect">
            <a:avLst/>
          </a:prstGeom>
          <a:noFill/>
          <a:ln>
            <a:noFill/>
          </a:ln>
        </p:spPr>
      </p:pic>
      <p:pic>
        <p:nvPicPr>
          <p:cNvPr id="324" name="Google Shape;324;p40"/>
          <p:cNvPicPr preferRelativeResize="0"/>
          <p:nvPr/>
        </p:nvPicPr>
        <p:blipFill rotWithShape="1">
          <a:blip r:embed="rId5">
            <a:alphaModFix/>
          </a:blip>
          <a:srcRect/>
          <a:stretch/>
        </p:blipFill>
        <p:spPr>
          <a:xfrm>
            <a:off x="7304698" y="2995334"/>
            <a:ext cx="3829050" cy="1162050"/>
          </a:xfrm>
          <a:prstGeom prst="rect">
            <a:avLst/>
          </a:prstGeom>
          <a:noFill/>
          <a:ln>
            <a:noFill/>
          </a:ln>
        </p:spPr>
      </p:pic>
      <p:pic>
        <p:nvPicPr>
          <p:cNvPr id="325" name="Google Shape;325;p40"/>
          <p:cNvPicPr preferRelativeResize="0"/>
          <p:nvPr/>
        </p:nvPicPr>
        <p:blipFill rotWithShape="1">
          <a:blip r:embed="rId6">
            <a:alphaModFix/>
          </a:blip>
          <a:srcRect/>
          <a:stretch/>
        </p:blipFill>
        <p:spPr>
          <a:xfrm>
            <a:off x="4265612" y="4584870"/>
            <a:ext cx="4075625" cy="1962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500"/>
                                        <p:tgtEl>
                                          <p:spTgt spid="32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10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dirty="0">
                <a:latin typeface="Calibri"/>
                <a:ea typeface="Calibri"/>
                <a:cs typeface="Calibri"/>
                <a:sym typeface="Calibri"/>
              </a:rPr>
              <a:t>Vector</a:t>
            </a:r>
            <a:endParaRPr dirty="0">
              <a:latin typeface="Calibri"/>
              <a:ea typeface="Calibri"/>
              <a:cs typeface="Calibri"/>
              <a:sym typeface="Calibri"/>
            </a:endParaRPr>
          </a:p>
        </p:txBody>
      </p:sp>
      <p:graphicFrame>
        <p:nvGraphicFramePr>
          <p:cNvPr id="331" name="Google Shape;331;p41"/>
          <p:cNvGraphicFramePr/>
          <p:nvPr/>
        </p:nvGraphicFramePr>
        <p:xfrm>
          <a:off x="2936215"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332" name="Google Shape;332;p41"/>
          <p:cNvCxnSpPr/>
          <p:nvPr/>
        </p:nvCxnSpPr>
        <p:spPr>
          <a:xfrm>
            <a:off x="8896228" y="1709420"/>
            <a:ext cx="703384" cy="0"/>
          </a:xfrm>
          <a:prstGeom prst="straightConnector1">
            <a:avLst/>
          </a:prstGeom>
          <a:noFill/>
          <a:ln w="9525" cap="flat" cmpd="sng">
            <a:solidFill>
              <a:srgbClr val="4A7DBA"/>
            </a:solidFill>
            <a:prstDash val="solid"/>
            <a:round/>
            <a:headEnd type="none" w="sm" len="sm"/>
            <a:tailEnd type="triangle" w="med" len="med"/>
          </a:ln>
        </p:spPr>
      </p:cxnSp>
      <p:graphicFrame>
        <p:nvGraphicFramePr>
          <p:cNvPr id="333" name="Google Shape;333;p41"/>
          <p:cNvGraphicFramePr/>
          <p:nvPr/>
        </p:nvGraphicFramePr>
        <p:xfrm>
          <a:off x="2936215"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34" name="Google Shape;334;p41"/>
          <p:cNvGraphicFramePr/>
          <p:nvPr/>
        </p:nvGraphicFramePr>
        <p:xfrm>
          <a:off x="2953384"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dirty="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35" name="Google Shape;335;p41"/>
          <p:cNvGraphicFramePr/>
          <p:nvPr/>
        </p:nvGraphicFramePr>
        <p:xfrm>
          <a:off x="2944800" y="1540827"/>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t>8</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dirty="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336" name="Google Shape;336;p41"/>
          <p:cNvPicPr preferRelativeResize="0"/>
          <p:nvPr/>
        </p:nvPicPr>
        <p:blipFill rotWithShape="1">
          <a:blip r:embed="rId3">
            <a:alphaModFix/>
          </a:blip>
          <a:srcRect/>
          <a:stretch/>
        </p:blipFill>
        <p:spPr>
          <a:xfrm>
            <a:off x="2484205" y="4806948"/>
            <a:ext cx="9067800" cy="1266825"/>
          </a:xfrm>
          <a:prstGeom prst="rect">
            <a:avLst/>
          </a:prstGeom>
          <a:noFill/>
          <a:ln>
            <a:noFill/>
          </a:ln>
        </p:spPr>
      </p:pic>
      <p:pic>
        <p:nvPicPr>
          <p:cNvPr id="337" name="Google Shape;337;p41"/>
          <p:cNvPicPr preferRelativeResize="0"/>
          <p:nvPr/>
        </p:nvPicPr>
        <p:blipFill rotWithShape="1">
          <a:blip r:embed="rId4">
            <a:alphaModFix/>
          </a:blip>
          <a:srcRect/>
          <a:stretch/>
        </p:blipFill>
        <p:spPr>
          <a:xfrm>
            <a:off x="2302814" y="2608103"/>
            <a:ext cx="4714875" cy="257175"/>
          </a:xfrm>
          <a:prstGeom prst="rect">
            <a:avLst/>
          </a:prstGeom>
          <a:noFill/>
          <a:ln>
            <a:noFill/>
          </a:ln>
        </p:spPr>
      </p:pic>
      <p:pic>
        <p:nvPicPr>
          <p:cNvPr id="338" name="Google Shape;338;p41"/>
          <p:cNvPicPr preferRelativeResize="0"/>
          <p:nvPr/>
        </p:nvPicPr>
        <p:blipFill rotWithShape="1">
          <a:blip r:embed="rId5">
            <a:alphaModFix/>
          </a:blip>
          <a:srcRect/>
          <a:stretch/>
        </p:blipFill>
        <p:spPr>
          <a:xfrm>
            <a:off x="2302814" y="2873532"/>
            <a:ext cx="2143125" cy="323850"/>
          </a:xfrm>
          <a:prstGeom prst="rect">
            <a:avLst/>
          </a:prstGeom>
          <a:noFill/>
          <a:ln>
            <a:noFill/>
          </a:ln>
        </p:spPr>
      </p:pic>
      <p:pic>
        <p:nvPicPr>
          <p:cNvPr id="339" name="Google Shape;339;p41"/>
          <p:cNvPicPr preferRelativeResize="0"/>
          <p:nvPr/>
        </p:nvPicPr>
        <p:blipFill rotWithShape="1">
          <a:blip r:embed="rId6">
            <a:alphaModFix/>
          </a:blip>
          <a:srcRect/>
          <a:stretch/>
        </p:blipFill>
        <p:spPr>
          <a:xfrm>
            <a:off x="2321864" y="3194843"/>
            <a:ext cx="2124075" cy="295275"/>
          </a:xfrm>
          <a:prstGeom prst="rect">
            <a:avLst/>
          </a:prstGeom>
          <a:noFill/>
          <a:ln>
            <a:noFill/>
          </a:ln>
        </p:spPr>
      </p:pic>
      <p:pic>
        <p:nvPicPr>
          <p:cNvPr id="340" name="Google Shape;340;p41"/>
          <p:cNvPicPr preferRelativeResize="0"/>
          <p:nvPr/>
        </p:nvPicPr>
        <p:blipFill rotWithShape="1">
          <a:blip r:embed="rId7">
            <a:alphaModFix/>
          </a:blip>
          <a:srcRect/>
          <a:stretch/>
        </p:blipFill>
        <p:spPr>
          <a:xfrm>
            <a:off x="2321864" y="3490118"/>
            <a:ext cx="7172325" cy="26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500"/>
                                        <p:tgtEl>
                                          <p:spTgt spid="3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 calcmode="lin" valueType="num">
                                      <p:cBhvr additive="base">
                                        <p:cTn id="12" dur="500"/>
                                        <p:tgtEl>
                                          <p:spTgt spid="33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8"/>
                                        </p:tgtEl>
                                        <p:attrNameLst>
                                          <p:attrName>style.visibility</p:attrName>
                                        </p:attrNameLst>
                                      </p:cBhvr>
                                      <p:to>
                                        <p:strVal val="visible"/>
                                      </p:to>
                                    </p:set>
                                    <p:anim calcmode="lin" valueType="num">
                                      <p:cBhvr additive="base">
                                        <p:cTn id="17" dur="500"/>
                                        <p:tgtEl>
                                          <p:spTgt spid="33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 calcmode="lin" valueType="num">
                                      <p:cBhvr additive="base">
                                        <p:cTn id="22" dur="500"/>
                                        <p:tgtEl>
                                          <p:spTgt spid="33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9"/>
                                        </p:tgtEl>
                                        <p:attrNameLst>
                                          <p:attrName>style.visibility</p:attrName>
                                        </p:attrNameLst>
                                      </p:cBhvr>
                                      <p:to>
                                        <p:strVal val="visible"/>
                                      </p:to>
                                    </p:set>
                                    <p:anim calcmode="lin" valueType="num">
                                      <p:cBhvr additive="base">
                                        <p:cTn id="27" dur="500"/>
                                        <p:tgtEl>
                                          <p:spTgt spid="33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34"/>
                                        </p:tgtEl>
                                        <p:attrNameLst>
                                          <p:attrName>style.visibility</p:attrName>
                                        </p:attrNameLst>
                                      </p:cBhvr>
                                      <p:to>
                                        <p:strVal val="visible"/>
                                      </p:to>
                                    </p:set>
                                    <p:anim calcmode="lin" valueType="num">
                                      <p:cBhvr additive="base">
                                        <p:cTn id="32" dur="500"/>
                                        <p:tgtEl>
                                          <p:spTgt spid="33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0"/>
                                        </p:tgtEl>
                                        <p:attrNameLst>
                                          <p:attrName>style.visibility</p:attrName>
                                        </p:attrNameLst>
                                      </p:cBhvr>
                                      <p:to>
                                        <p:strVal val="visible"/>
                                      </p:to>
                                    </p:set>
                                    <p:anim calcmode="lin" valueType="num">
                                      <p:cBhvr additive="base">
                                        <p:cTn id="37" dur="500"/>
                                        <p:tgtEl>
                                          <p:spTgt spid="34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35"/>
                                        </p:tgtEl>
                                        <p:attrNameLst>
                                          <p:attrName>style.visibility</p:attrName>
                                        </p:attrNameLst>
                                      </p:cBhvr>
                                      <p:to>
                                        <p:strVal val="visible"/>
                                      </p:to>
                                    </p:set>
                                    <p:anim calcmode="lin" valueType="num">
                                      <p:cBhvr additive="base">
                                        <p:cTn id="42" dur="500"/>
                                        <p:tgtEl>
                                          <p:spTgt spid="33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36"/>
                                        </p:tgtEl>
                                        <p:attrNameLst>
                                          <p:attrName>style.visibility</p:attrName>
                                        </p:attrNameLst>
                                      </p:cBhvr>
                                      <p:to>
                                        <p:strVal val="visible"/>
                                      </p:to>
                                    </p:set>
                                    <p:anim calcmode="lin" valueType="num">
                                      <p:cBhvr additive="base">
                                        <p:cTn id="47" dur="500"/>
                                        <p:tgtEl>
                                          <p:spTgt spid="3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body" idx="1"/>
          </p:nvPr>
        </p:nvSpPr>
        <p:spPr>
          <a:xfrm>
            <a:off x="531812" y="1524000"/>
            <a:ext cx="5257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347" name="Google Shape;347;p4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Vector container using stack</a:t>
            </a:r>
            <a:endParaRPr>
              <a:latin typeface="Calibri"/>
              <a:ea typeface="Calibri"/>
              <a:cs typeface="Calibri"/>
              <a:sym typeface="Calibri"/>
            </a:endParaRPr>
          </a:p>
        </p:txBody>
      </p:sp>
      <p:sp>
        <p:nvSpPr>
          <p:cNvPr id="348" name="Google Shape;348;p42"/>
          <p:cNvSpPr txBox="1"/>
          <p:nvPr/>
        </p:nvSpPr>
        <p:spPr>
          <a:xfrm>
            <a:off x="6399215" y="2245667"/>
            <a:ext cx="5431718" cy="46166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400"/>
              <a:buFont typeface="Times New Roman"/>
              <a:buNone/>
            </a:pPr>
            <a:r>
              <a:rPr lang="en-US" sz="2400">
                <a:solidFill>
                  <a:srgbClr val="00B050"/>
                </a:solidFill>
                <a:latin typeface="Calibri"/>
                <a:ea typeface="Calibri"/>
                <a:cs typeface="Calibri"/>
                <a:sym typeface="Calibri"/>
              </a:rPr>
              <a:t>Output: “4 1 8”</a:t>
            </a:r>
            <a:endParaRPr/>
          </a:p>
        </p:txBody>
      </p:sp>
      <p:pic>
        <p:nvPicPr>
          <p:cNvPr id="349" name="Google Shape;349;p42"/>
          <p:cNvPicPr preferRelativeResize="0"/>
          <p:nvPr/>
        </p:nvPicPr>
        <p:blipFill rotWithShape="1">
          <a:blip r:embed="rId3">
            <a:alphaModFix/>
          </a:blip>
          <a:srcRect/>
          <a:stretch/>
        </p:blipFill>
        <p:spPr>
          <a:xfrm>
            <a:off x="609441" y="2057400"/>
            <a:ext cx="5257798" cy="838200"/>
          </a:xfrm>
          <a:prstGeom prst="rect">
            <a:avLst/>
          </a:prstGeom>
          <a:noFill/>
          <a:ln>
            <a:noFill/>
          </a:ln>
        </p:spPr>
      </p:pic>
      <p:pic>
        <p:nvPicPr>
          <p:cNvPr id="350" name="Google Shape;350;p42"/>
          <p:cNvPicPr preferRelativeResize="0"/>
          <p:nvPr/>
        </p:nvPicPr>
        <p:blipFill rotWithShape="1">
          <a:blip r:embed="rId4">
            <a:alphaModFix/>
          </a:blip>
          <a:srcRect/>
          <a:stretch/>
        </p:blipFill>
        <p:spPr>
          <a:xfrm>
            <a:off x="531812" y="3373429"/>
            <a:ext cx="9763125" cy="261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48"/>
                                        </p:tgtEl>
                                        <p:attrNameLst>
                                          <p:attrName>style.visibility</p:attrName>
                                        </p:attrNameLst>
                                      </p:cBhvr>
                                      <p:to>
                                        <p:strVal val="visible"/>
                                      </p:to>
                                    </p:set>
                                    <p:anim calcmode="lin" valueType="num">
                                      <p:cBhvr additive="base">
                                        <p:cTn id="12" dur="500"/>
                                        <p:tgtEl>
                                          <p:spTgt spid="34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0"/>
                                        </p:tgtEl>
                                        <p:attrNameLst>
                                          <p:attrName>style.visibility</p:attrName>
                                        </p:attrNameLst>
                                      </p:cBhvr>
                                      <p:to>
                                        <p:strVal val="visible"/>
                                      </p:to>
                                    </p:set>
                                    <p:anim calcmode="lin" valueType="num">
                                      <p:cBhvr additive="base">
                                        <p:cTn id="17" dur="500"/>
                                        <p:tgtEl>
                                          <p:spTgt spid="3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3351212" y="152400"/>
            <a:ext cx="8594725"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5000"/>
              </a:lnSpc>
              <a:spcBef>
                <a:spcPts val="0"/>
              </a:spcBef>
              <a:spcAft>
                <a:spcPts val="0"/>
              </a:spcAft>
              <a:buClr>
                <a:schemeClr val="dk1"/>
              </a:buClr>
              <a:buSzPts val="4000"/>
              <a:buFont typeface="Arial"/>
              <a:buNone/>
            </a:pPr>
            <a:r>
              <a:rPr lang="en-US" sz="4000" b="0" i="0" u="none" strike="noStrike" cap="none">
                <a:solidFill>
                  <a:schemeClr val="dk1"/>
                </a:solidFill>
                <a:latin typeface="Calibri"/>
                <a:ea typeface="Calibri"/>
                <a:cs typeface="Calibri"/>
                <a:sym typeface="Calibri"/>
              </a:rPr>
              <a:t>Maximum of Two Numbers</a:t>
            </a:r>
            <a:endParaRPr/>
          </a:p>
        </p:txBody>
      </p:sp>
      <p:sp>
        <p:nvSpPr>
          <p:cNvPr id="123" name="Google Shape;123;p4"/>
          <p:cNvSpPr txBox="1"/>
          <p:nvPr/>
        </p:nvSpPr>
        <p:spPr>
          <a:xfrm>
            <a:off x="36512" y="3733800"/>
            <a:ext cx="3314700" cy="26518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int maximum(int a, int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     if (a &gt;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         return a;</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     else</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         return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C00000"/>
                </a:solidFill>
                <a:latin typeface="Calibri"/>
                <a:ea typeface="Calibri"/>
                <a:cs typeface="Calibri"/>
                <a:sym typeface="Calibri"/>
              </a:rPr>
              <a:t>}</a:t>
            </a:r>
            <a:endParaRPr/>
          </a:p>
        </p:txBody>
      </p:sp>
      <p:grpSp>
        <p:nvGrpSpPr>
          <p:cNvPr id="124" name="Google Shape;124;p4"/>
          <p:cNvGrpSpPr/>
          <p:nvPr/>
        </p:nvGrpSpPr>
        <p:grpSpPr>
          <a:xfrm>
            <a:off x="2364829" y="1374101"/>
            <a:ext cx="8149182" cy="2207302"/>
            <a:chOff x="4217" y="1297901"/>
            <a:chExt cx="8149182" cy="2207302"/>
          </a:xfrm>
        </p:grpSpPr>
        <p:sp>
          <p:nvSpPr>
            <p:cNvPr id="125" name="Google Shape;125;p4"/>
            <p:cNvSpPr/>
            <p:nvPr/>
          </p:nvSpPr>
          <p:spPr>
            <a:xfrm>
              <a:off x="4076700" y="2177486"/>
              <a:ext cx="3197114" cy="327900"/>
            </a:xfrm>
            <a:custGeom>
              <a:avLst/>
              <a:gdLst/>
              <a:ahLst/>
              <a:cxnLst/>
              <a:rect l="l" t="t" r="r" b="b"/>
              <a:pathLst>
                <a:path w="120000" h="120000" extrusionOk="0">
                  <a:moveTo>
                    <a:pt x="0" y="0"/>
                  </a:moveTo>
                  <a:lnTo>
                    <a:pt x="0" y="52401"/>
                  </a:lnTo>
                  <a:lnTo>
                    <a:pt x="120000" y="52401"/>
                  </a:lnTo>
                  <a:lnTo>
                    <a:pt x="120000" y="120000"/>
                  </a:lnTo>
                </a:path>
              </a:pathLst>
            </a:custGeom>
            <a:noFill/>
            <a:ln w="25400" cap="flat" cmpd="sng">
              <a:solidFill>
                <a:srgbClr val="3B6495"/>
              </a:solidFill>
              <a:prstDash val="solid"/>
              <a:round/>
              <a:headEnd type="none" w="sm" len="sm"/>
              <a:tailEnd type="none" w="sm" len="sm"/>
            </a:ln>
          </p:spPr>
        </p:sp>
        <p:sp>
          <p:nvSpPr>
            <p:cNvPr id="126" name="Google Shape;126;p4"/>
            <p:cNvSpPr/>
            <p:nvPr/>
          </p:nvSpPr>
          <p:spPr>
            <a:xfrm>
              <a:off x="4076700" y="2177486"/>
              <a:ext cx="1064298" cy="448131"/>
            </a:xfrm>
            <a:custGeom>
              <a:avLst/>
              <a:gdLst/>
              <a:ahLst/>
              <a:cxnLst/>
              <a:rect l="l" t="t" r="r" b="b"/>
              <a:pathLst>
                <a:path w="120000" h="120000" extrusionOk="0">
                  <a:moveTo>
                    <a:pt x="0" y="0"/>
                  </a:moveTo>
                  <a:lnTo>
                    <a:pt x="0" y="70538"/>
                  </a:lnTo>
                  <a:lnTo>
                    <a:pt x="120000" y="70538"/>
                  </a:lnTo>
                  <a:lnTo>
                    <a:pt x="120000" y="120000"/>
                  </a:lnTo>
                </a:path>
              </a:pathLst>
            </a:custGeom>
            <a:noFill/>
            <a:ln w="25400" cap="flat" cmpd="sng">
              <a:solidFill>
                <a:srgbClr val="3B6495"/>
              </a:solidFill>
              <a:prstDash val="solid"/>
              <a:round/>
              <a:headEnd type="none" w="sm" len="sm"/>
              <a:tailEnd type="none" w="sm" len="sm"/>
            </a:ln>
          </p:spPr>
        </p:sp>
        <p:sp>
          <p:nvSpPr>
            <p:cNvPr id="127" name="Google Shape;127;p4"/>
            <p:cNvSpPr/>
            <p:nvPr/>
          </p:nvSpPr>
          <p:spPr>
            <a:xfrm>
              <a:off x="3012401" y="2177486"/>
              <a:ext cx="1064298" cy="369426"/>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3B6495"/>
              </a:solidFill>
              <a:prstDash val="solid"/>
              <a:round/>
              <a:headEnd type="none" w="sm" len="sm"/>
              <a:tailEnd type="none" w="sm" len="sm"/>
            </a:ln>
          </p:spPr>
        </p:sp>
        <p:sp>
          <p:nvSpPr>
            <p:cNvPr id="128" name="Google Shape;128;p4"/>
            <p:cNvSpPr/>
            <p:nvPr/>
          </p:nvSpPr>
          <p:spPr>
            <a:xfrm>
              <a:off x="883803" y="2177486"/>
              <a:ext cx="3192896" cy="369426"/>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3B6495"/>
              </a:solidFill>
              <a:prstDash val="solid"/>
              <a:round/>
              <a:headEnd type="none" w="sm" len="sm"/>
              <a:tailEnd type="none" w="sm" len="sm"/>
            </a:ln>
          </p:spPr>
        </p:sp>
        <p:sp>
          <p:nvSpPr>
            <p:cNvPr id="129" name="Google Shape;129;p4"/>
            <p:cNvSpPr/>
            <p:nvPr/>
          </p:nvSpPr>
          <p:spPr>
            <a:xfrm>
              <a:off x="3197114" y="1297901"/>
              <a:ext cx="1759171" cy="879585"/>
            </a:xfrm>
            <a:prstGeom prst="rect">
              <a:avLst/>
            </a:pr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txBox="1"/>
            <p:nvPr/>
          </p:nvSpPr>
          <p:spPr>
            <a:xfrm>
              <a:off x="3197114" y="1297901"/>
              <a:ext cx="1759171" cy="879585"/>
            </a:xfrm>
            <a:prstGeom prst="rect">
              <a:avLst/>
            </a:prstGeom>
            <a:noFill/>
            <a:ln>
              <a:noFill/>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None/>
              </a:pPr>
              <a:r>
                <a:rPr lang="en-US" sz="3300" b="0" i="0" u="none" strike="noStrike" cap="none">
                  <a:solidFill>
                    <a:schemeClr val="dk1"/>
                  </a:solidFill>
                  <a:latin typeface="Calibri"/>
                  <a:ea typeface="Calibri"/>
                  <a:cs typeface="Calibri"/>
                  <a:sym typeface="Calibri"/>
                </a:rPr>
                <a:t>Data Type</a:t>
              </a:r>
              <a:endParaRPr/>
            </a:p>
          </p:txBody>
        </p:sp>
        <p:sp>
          <p:nvSpPr>
            <p:cNvPr id="131" name="Google Shape;131;p4"/>
            <p:cNvSpPr/>
            <p:nvPr/>
          </p:nvSpPr>
          <p:spPr>
            <a:xfrm>
              <a:off x="4217" y="2546913"/>
              <a:ext cx="1759171" cy="879585"/>
            </a:xfrm>
            <a:prstGeom prst="rect">
              <a:avLst/>
            </a:pr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txBox="1"/>
            <p:nvPr/>
          </p:nvSpPr>
          <p:spPr>
            <a:xfrm>
              <a:off x="4217" y="2546913"/>
              <a:ext cx="1759171" cy="879585"/>
            </a:xfrm>
            <a:prstGeom prst="rect">
              <a:avLst/>
            </a:prstGeom>
            <a:noFill/>
            <a:ln>
              <a:noFill/>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None/>
              </a:pPr>
              <a:r>
                <a:rPr lang="en-US" sz="3300" b="0" i="0" u="none" strike="noStrike" cap="none">
                  <a:solidFill>
                    <a:schemeClr val="dk1"/>
                  </a:solidFill>
                  <a:latin typeface="Calibri"/>
                  <a:ea typeface="Calibri"/>
                  <a:cs typeface="Calibri"/>
                  <a:sym typeface="Calibri"/>
                </a:rPr>
                <a:t>Integer	</a:t>
              </a:r>
              <a:endParaRPr/>
            </a:p>
          </p:txBody>
        </p:sp>
        <p:sp>
          <p:nvSpPr>
            <p:cNvPr id="133" name="Google Shape;133;p4"/>
            <p:cNvSpPr/>
            <p:nvPr/>
          </p:nvSpPr>
          <p:spPr>
            <a:xfrm>
              <a:off x="2132815" y="2546913"/>
              <a:ext cx="1759171" cy="879585"/>
            </a:xfrm>
            <a:prstGeom prst="rect">
              <a:avLst/>
            </a:pr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txBox="1"/>
            <p:nvPr/>
          </p:nvSpPr>
          <p:spPr>
            <a:xfrm>
              <a:off x="2132815" y="2546913"/>
              <a:ext cx="1759171" cy="879585"/>
            </a:xfrm>
            <a:prstGeom prst="rect">
              <a:avLst/>
            </a:prstGeom>
            <a:noFill/>
            <a:ln>
              <a:noFill/>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None/>
              </a:pPr>
              <a:r>
                <a:rPr lang="en-US" sz="3300" b="0" i="0" u="none" strike="noStrike" cap="none">
                  <a:solidFill>
                    <a:schemeClr val="dk1"/>
                  </a:solidFill>
                  <a:latin typeface="Calibri"/>
                  <a:ea typeface="Calibri"/>
                  <a:cs typeface="Calibri"/>
                  <a:sym typeface="Calibri"/>
                </a:rPr>
                <a:t>Double </a:t>
              </a:r>
              <a:endParaRPr/>
            </a:p>
          </p:txBody>
        </p:sp>
        <p:sp>
          <p:nvSpPr>
            <p:cNvPr id="135" name="Google Shape;135;p4"/>
            <p:cNvSpPr/>
            <p:nvPr/>
          </p:nvSpPr>
          <p:spPr>
            <a:xfrm>
              <a:off x="4261413" y="2625618"/>
              <a:ext cx="1759171" cy="879585"/>
            </a:xfrm>
            <a:prstGeom prst="rect">
              <a:avLst/>
            </a:pr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txBox="1"/>
            <p:nvPr/>
          </p:nvSpPr>
          <p:spPr>
            <a:xfrm>
              <a:off x="4261413" y="2625618"/>
              <a:ext cx="1759171" cy="879585"/>
            </a:xfrm>
            <a:prstGeom prst="rect">
              <a:avLst/>
            </a:prstGeom>
            <a:noFill/>
            <a:ln>
              <a:noFill/>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None/>
              </a:pPr>
              <a:r>
                <a:rPr lang="en-US" sz="3300" b="0" i="0" u="none" strike="noStrike" cap="none">
                  <a:solidFill>
                    <a:schemeClr val="dk1"/>
                  </a:solidFill>
                  <a:latin typeface="Calibri"/>
                  <a:ea typeface="Calibri"/>
                  <a:cs typeface="Calibri"/>
                  <a:sym typeface="Calibri"/>
                </a:rPr>
                <a:t>Float</a:t>
              </a:r>
              <a:endParaRPr/>
            </a:p>
          </p:txBody>
        </p:sp>
        <p:sp>
          <p:nvSpPr>
            <p:cNvPr id="137" name="Google Shape;137;p4"/>
            <p:cNvSpPr/>
            <p:nvPr/>
          </p:nvSpPr>
          <p:spPr>
            <a:xfrm>
              <a:off x="6394228" y="2505387"/>
              <a:ext cx="1759171" cy="879585"/>
            </a:xfrm>
            <a:prstGeom prst="rect">
              <a:avLst/>
            </a:pr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txBox="1"/>
            <p:nvPr/>
          </p:nvSpPr>
          <p:spPr>
            <a:xfrm>
              <a:off x="6394228" y="2505387"/>
              <a:ext cx="1759171" cy="879585"/>
            </a:xfrm>
            <a:prstGeom prst="rect">
              <a:avLst/>
            </a:prstGeom>
            <a:noFill/>
            <a:ln>
              <a:noFill/>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None/>
              </a:pPr>
              <a:r>
                <a:rPr lang="en-US" sz="3300" b="0" i="0" u="none" strike="noStrike" cap="none">
                  <a:solidFill>
                    <a:schemeClr val="dk1"/>
                  </a:solidFill>
                  <a:latin typeface="Calibri"/>
                  <a:ea typeface="Calibri"/>
                  <a:cs typeface="Calibri"/>
                  <a:sym typeface="Calibri"/>
                </a:rPr>
                <a:t>Long</a:t>
              </a:r>
              <a:endParaRPr/>
            </a:p>
          </p:txBody>
        </p:sp>
      </p:grpSp>
      <p:sp>
        <p:nvSpPr>
          <p:cNvPr id="139" name="Google Shape;139;p4"/>
          <p:cNvSpPr txBox="1"/>
          <p:nvPr/>
        </p:nvSpPr>
        <p:spPr>
          <a:xfrm>
            <a:off x="8228012" y="2543919"/>
            <a:ext cx="1371599"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5000"/>
              </a:lnSpc>
              <a:spcBef>
                <a:spcPts val="0"/>
              </a:spcBef>
              <a:spcAft>
                <a:spcPts val="0"/>
              </a:spcAft>
              <a:buClr>
                <a:schemeClr val="dk1"/>
              </a:buClr>
              <a:buSzPts val="4000"/>
              <a:buFont typeface="Arial"/>
              <a:buNone/>
            </a:pPr>
            <a:r>
              <a:rPr lang="en-US" sz="4000" b="0" i="0" u="none" strike="noStrike" cap="none">
                <a:solidFill>
                  <a:schemeClr val="dk1"/>
                </a:solidFill>
                <a:latin typeface="Calibri"/>
                <a:ea typeface="Calibri"/>
                <a:cs typeface="Calibri"/>
                <a:sym typeface="Calibri"/>
              </a:rPr>
              <a:t>....</a:t>
            </a:r>
            <a:endParaRPr/>
          </a:p>
        </p:txBody>
      </p:sp>
      <p:sp>
        <p:nvSpPr>
          <p:cNvPr id="140" name="Google Shape;140;p4"/>
          <p:cNvSpPr txBox="1"/>
          <p:nvPr/>
        </p:nvSpPr>
        <p:spPr>
          <a:xfrm>
            <a:off x="3275012" y="3748984"/>
            <a:ext cx="4953000" cy="26518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US" sz="2400" b="1" i="0" u="none" strike="noStrike" cap="none">
                <a:solidFill>
                  <a:srgbClr val="002060"/>
                </a:solidFill>
                <a:latin typeface="Calibri"/>
                <a:ea typeface="Calibri"/>
                <a:cs typeface="Calibri"/>
                <a:sym typeface="Calibri"/>
              </a:rPr>
              <a:t>double</a:t>
            </a:r>
            <a:r>
              <a:rPr lang="en-US" sz="2400" b="0" i="0" u="none" strike="noStrike" cap="none">
                <a:solidFill>
                  <a:srgbClr val="002060"/>
                </a:solidFill>
                <a:latin typeface="Calibri"/>
                <a:ea typeface="Calibri"/>
                <a:cs typeface="Calibri"/>
                <a:sym typeface="Calibri"/>
              </a:rPr>
              <a:t> maximum(</a:t>
            </a:r>
            <a:r>
              <a:rPr lang="en-US" sz="2400" b="1" i="0" u="none" strike="noStrike" cap="none">
                <a:solidFill>
                  <a:srgbClr val="002060"/>
                </a:solidFill>
                <a:latin typeface="Calibri"/>
                <a:ea typeface="Calibri"/>
                <a:cs typeface="Calibri"/>
                <a:sym typeface="Calibri"/>
              </a:rPr>
              <a:t>double</a:t>
            </a:r>
            <a:r>
              <a:rPr lang="en-US" sz="2400" b="0" i="0" u="none" strike="noStrike" cap="none">
                <a:solidFill>
                  <a:srgbClr val="002060"/>
                </a:solidFill>
                <a:latin typeface="Calibri"/>
                <a:ea typeface="Calibri"/>
                <a:cs typeface="Calibri"/>
                <a:sym typeface="Calibri"/>
              </a:rPr>
              <a:t> a, </a:t>
            </a:r>
            <a:r>
              <a:rPr lang="en-US" sz="2400" b="1" i="0" u="none" strike="noStrike" cap="none">
                <a:solidFill>
                  <a:srgbClr val="002060"/>
                </a:solidFill>
                <a:latin typeface="Calibri"/>
                <a:ea typeface="Calibri"/>
                <a:cs typeface="Calibri"/>
                <a:sym typeface="Calibri"/>
              </a:rPr>
              <a:t>double</a:t>
            </a:r>
            <a:r>
              <a:rPr lang="en-US" sz="2400" b="0" i="0" u="none" strike="noStrike" cap="none">
                <a:solidFill>
                  <a:srgbClr val="002060"/>
                </a:solidFill>
                <a:latin typeface="Calibri"/>
                <a:ea typeface="Calibri"/>
                <a:cs typeface="Calibri"/>
                <a:sym typeface="Calibri"/>
              </a:rPr>
              <a: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     if (a &gt;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         return a;</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     else</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         return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2060"/>
                </a:solidFill>
                <a:latin typeface="Calibri"/>
                <a:ea typeface="Calibri"/>
                <a:cs typeface="Calibri"/>
                <a:sym typeface="Calibri"/>
              </a:rPr>
              <a:t>}</a:t>
            </a:r>
            <a:endParaRPr/>
          </a:p>
        </p:txBody>
      </p:sp>
      <p:sp>
        <p:nvSpPr>
          <p:cNvPr id="141" name="Google Shape;141;p4"/>
          <p:cNvSpPr txBox="1"/>
          <p:nvPr/>
        </p:nvSpPr>
        <p:spPr>
          <a:xfrm>
            <a:off x="8228012" y="3716283"/>
            <a:ext cx="4076701" cy="26518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US" sz="2400" b="1" i="0" u="none" strike="noStrike" cap="none">
                <a:solidFill>
                  <a:srgbClr val="4F6128"/>
                </a:solidFill>
                <a:latin typeface="Calibri"/>
                <a:ea typeface="Calibri"/>
                <a:cs typeface="Calibri"/>
                <a:sym typeface="Calibri"/>
              </a:rPr>
              <a:t>float</a:t>
            </a:r>
            <a:r>
              <a:rPr lang="en-US" sz="2400" b="0" i="0" u="none" strike="noStrike" cap="none">
                <a:solidFill>
                  <a:srgbClr val="4F6128"/>
                </a:solidFill>
                <a:latin typeface="Calibri"/>
                <a:ea typeface="Calibri"/>
                <a:cs typeface="Calibri"/>
                <a:sym typeface="Calibri"/>
              </a:rPr>
              <a:t> maximum(</a:t>
            </a:r>
            <a:r>
              <a:rPr lang="en-US" sz="2400" b="1" i="0" u="none" strike="noStrike" cap="none">
                <a:solidFill>
                  <a:srgbClr val="4F6128"/>
                </a:solidFill>
                <a:latin typeface="Calibri"/>
                <a:ea typeface="Calibri"/>
                <a:cs typeface="Calibri"/>
                <a:sym typeface="Calibri"/>
              </a:rPr>
              <a:t>float</a:t>
            </a:r>
            <a:r>
              <a:rPr lang="en-US" sz="2400" b="0" i="0" u="none" strike="noStrike" cap="none">
                <a:solidFill>
                  <a:srgbClr val="4F6128"/>
                </a:solidFill>
                <a:latin typeface="Calibri"/>
                <a:ea typeface="Calibri"/>
                <a:cs typeface="Calibri"/>
                <a:sym typeface="Calibri"/>
              </a:rPr>
              <a:t> a, </a:t>
            </a:r>
            <a:r>
              <a:rPr lang="en-US" sz="2400" b="1" i="0" u="none" strike="noStrike" cap="none">
                <a:solidFill>
                  <a:srgbClr val="4F6128"/>
                </a:solidFill>
                <a:latin typeface="Calibri"/>
                <a:ea typeface="Calibri"/>
                <a:cs typeface="Calibri"/>
                <a:sym typeface="Calibri"/>
              </a:rPr>
              <a:t>float</a:t>
            </a:r>
            <a:r>
              <a:rPr lang="en-US" sz="2400" b="0" i="0" u="none" strike="noStrike" cap="none">
                <a:solidFill>
                  <a:srgbClr val="4F6128"/>
                </a:solidFill>
                <a:latin typeface="Calibri"/>
                <a:ea typeface="Calibri"/>
                <a:cs typeface="Calibri"/>
                <a:sym typeface="Calibri"/>
              </a:rPr>
              <a: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     if (a &gt;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         return a;</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     else</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         return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4F6128"/>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5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7094-F940-470B-B141-80704428B725}"/>
              </a:ext>
            </a:extLst>
          </p:cNvPr>
          <p:cNvSpPr>
            <a:spLocks noGrp="1"/>
          </p:cNvSpPr>
          <p:nvPr>
            <p:ph type="title"/>
          </p:nvPr>
        </p:nvSpPr>
        <p:spPr/>
        <p:txBody>
          <a:bodyPr>
            <a:normAutofit fontScale="90000"/>
          </a:bodyPr>
          <a:lstStyle/>
          <a:p>
            <a:r>
              <a:rPr lang="en-US" dirty="0"/>
              <a:t>Vector- Member Functions </a:t>
            </a:r>
            <a:r>
              <a:rPr lang="en-US" dirty="0" err="1"/>
              <a:t>push_back</a:t>
            </a:r>
            <a:r>
              <a:rPr lang="en-US" dirty="0"/>
              <a:t>(), size(), and operator[]</a:t>
            </a:r>
            <a:endParaRPr lang="en-IN" dirty="0"/>
          </a:p>
        </p:txBody>
      </p:sp>
      <p:sp>
        <p:nvSpPr>
          <p:cNvPr id="3" name="Text Placeholder 2">
            <a:extLst>
              <a:ext uri="{FF2B5EF4-FFF2-40B4-BE49-F238E27FC236}">
                <a16:creationId xmlns:a16="http://schemas.microsoft.com/office/drawing/2014/main" id="{B3C2A254-4EA5-47FF-99C6-D6234D020AD2}"/>
              </a:ext>
            </a:extLst>
          </p:cNvPr>
          <p:cNvSpPr>
            <a:spLocks noGrp="1"/>
          </p:cNvSpPr>
          <p:nvPr>
            <p:ph type="body" idx="1"/>
          </p:nvPr>
        </p:nvSpPr>
        <p:spPr>
          <a:xfrm>
            <a:off x="609441" y="1600201"/>
            <a:ext cx="10969943" cy="4983161"/>
          </a:xfrm>
        </p:spPr>
        <p:txBody>
          <a:bodyPr>
            <a:normAutofit fontScale="62500" lnSpcReduction="20000"/>
          </a:bodyPr>
          <a:lstStyle/>
          <a:p>
            <a:pPr marL="25400" indent="0">
              <a:buNone/>
            </a:pPr>
            <a:r>
              <a:rPr lang="en-IN" dirty="0"/>
              <a:t>#include &lt;vector&gt;</a:t>
            </a:r>
          </a:p>
          <a:p>
            <a:pPr marL="25400" indent="0">
              <a:buNone/>
            </a:pPr>
            <a:r>
              <a:rPr lang="en-IN" dirty="0"/>
              <a:t>using namespace std;</a:t>
            </a:r>
          </a:p>
          <a:p>
            <a:pPr marL="25400" indent="0">
              <a:buNone/>
            </a:pPr>
            <a:r>
              <a:rPr lang="en-IN" dirty="0"/>
              <a:t>int main()</a:t>
            </a:r>
          </a:p>
          <a:p>
            <a:pPr marL="25400" indent="0">
              <a:buNone/>
            </a:pPr>
            <a:r>
              <a:rPr lang="en-IN" dirty="0"/>
              <a:t>{</a:t>
            </a:r>
          </a:p>
          <a:p>
            <a:pPr marL="482600" lvl="1" indent="0">
              <a:buNone/>
            </a:pPr>
            <a:r>
              <a:rPr lang="en-IN" dirty="0"/>
              <a:t>vector&lt;int&gt; v; //create a vector of </a:t>
            </a:r>
            <a:r>
              <a:rPr lang="en-IN" dirty="0" err="1"/>
              <a:t>ints</a:t>
            </a:r>
            <a:endParaRPr lang="en-IN" dirty="0"/>
          </a:p>
          <a:p>
            <a:pPr marL="482600" lvl="1" indent="0">
              <a:buNone/>
            </a:pPr>
            <a:r>
              <a:rPr lang="en-IN" dirty="0" err="1"/>
              <a:t>v.push_back</a:t>
            </a:r>
            <a:r>
              <a:rPr lang="en-IN" dirty="0"/>
              <a:t>(10); //put values at end of array</a:t>
            </a:r>
          </a:p>
          <a:p>
            <a:pPr marL="482600" lvl="1" indent="0">
              <a:buNone/>
            </a:pPr>
            <a:r>
              <a:rPr lang="en-IN" dirty="0" err="1"/>
              <a:t>v.push_back</a:t>
            </a:r>
            <a:r>
              <a:rPr lang="en-IN" dirty="0"/>
              <a:t>(11);</a:t>
            </a:r>
          </a:p>
          <a:p>
            <a:pPr marL="482600" lvl="1" indent="0">
              <a:buNone/>
            </a:pPr>
            <a:r>
              <a:rPr lang="en-IN" dirty="0" err="1"/>
              <a:t>v.push_back</a:t>
            </a:r>
            <a:r>
              <a:rPr lang="en-IN" dirty="0"/>
              <a:t>(12);</a:t>
            </a:r>
          </a:p>
          <a:p>
            <a:pPr marL="482600" lvl="1" indent="0">
              <a:buNone/>
            </a:pPr>
            <a:r>
              <a:rPr lang="en-IN" dirty="0" err="1"/>
              <a:t>v.push_back</a:t>
            </a:r>
            <a:r>
              <a:rPr lang="en-IN" dirty="0"/>
              <a:t>(13);</a:t>
            </a:r>
          </a:p>
          <a:p>
            <a:pPr marL="482600" lvl="1" indent="0">
              <a:buNone/>
            </a:pPr>
            <a:r>
              <a:rPr lang="en-IN" dirty="0"/>
              <a:t>v[0] = 20; //replace with new values</a:t>
            </a:r>
          </a:p>
          <a:p>
            <a:pPr marL="482600" lvl="1" indent="0">
              <a:buNone/>
            </a:pPr>
            <a:r>
              <a:rPr lang="en-IN" dirty="0"/>
              <a:t>v[3] = 23;</a:t>
            </a:r>
          </a:p>
          <a:p>
            <a:pPr marL="482600" lvl="1" indent="0">
              <a:buNone/>
            </a:pPr>
            <a:r>
              <a:rPr lang="en-IN" dirty="0"/>
              <a:t>for(int j=0; j&lt;</a:t>
            </a:r>
            <a:r>
              <a:rPr lang="en-IN" dirty="0" err="1"/>
              <a:t>v.size</a:t>
            </a:r>
            <a:r>
              <a:rPr lang="en-IN" dirty="0"/>
              <a:t>(); </a:t>
            </a:r>
            <a:r>
              <a:rPr lang="en-IN" dirty="0" err="1"/>
              <a:t>j++</a:t>
            </a:r>
            <a:r>
              <a:rPr lang="en-IN" dirty="0"/>
              <a:t>) //display vector contents</a:t>
            </a:r>
          </a:p>
          <a:p>
            <a:pPr marL="482600" lvl="1" indent="0">
              <a:buNone/>
            </a:pPr>
            <a:r>
              <a:rPr lang="en-IN" dirty="0" err="1"/>
              <a:t>cout</a:t>
            </a:r>
            <a:r>
              <a:rPr lang="en-IN" dirty="0"/>
              <a:t> &lt;&lt; v[j] &lt;&lt; ‘ ‘; //20 11 12 23</a:t>
            </a:r>
          </a:p>
          <a:p>
            <a:pPr marL="482600" lvl="1" indent="0">
              <a:buNone/>
            </a:pPr>
            <a:r>
              <a:rPr lang="en-IN" dirty="0" err="1"/>
              <a:t>cout</a:t>
            </a:r>
            <a:r>
              <a:rPr lang="en-IN" dirty="0"/>
              <a:t> &lt;&lt; </a:t>
            </a:r>
            <a:r>
              <a:rPr lang="en-IN" dirty="0" err="1"/>
              <a:t>endl</a:t>
            </a:r>
            <a:r>
              <a:rPr lang="en-IN" dirty="0"/>
              <a:t>;</a:t>
            </a:r>
          </a:p>
          <a:p>
            <a:pPr marL="482600" lvl="1" indent="0">
              <a:buNone/>
            </a:pPr>
            <a:r>
              <a:rPr lang="en-IN" dirty="0"/>
              <a:t>return 0;</a:t>
            </a:r>
          </a:p>
          <a:p>
            <a:pPr marL="482600" lvl="1" indent="0">
              <a:buNone/>
            </a:pPr>
            <a:r>
              <a:rPr lang="en-IN" dirty="0"/>
              <a:t>}</a:t>
            </a:r>
          </a:p>
        </p:txBody>
      </p:sp>
    </p:spTree>
    <p:extLst>
      <p:ext uri="{BB962C8B-B14F-4D97-AF65-F5344CB8AC3E}">
        <p14:creationId xmlns:p14="http://schemas.microsoft.com/office/powerpoint/2010/main" val="124778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1298-4EC3-4EEA-B1BE-223B931C5FDA}"/>
              </a:ext>
            </a:extLst>
          </p:cNvPr>
          <p:cNvSpPr>
            <a:spLocks noGrp="1"/>
          </p:cNvSpPr>
          <p:nvPr>
            <p:ph type="title"/>
          </p:nvPr>
        </p:nvSpPr>
        <p:spPr/>
        <p:txBody>
          <a:bodyPr>
            <a:normAutofit fontScale="90000"/>
          </a:bodyPr>
          <a:lstStyle/>
          <a:p>
            <a:r>
              <a:rPr lang="en-US" dirty="0"/>
              <a:t>Vector- Member Functions swap(), empty(), back(), and </a:t>
            </a:r>
            <a:r>
              <a:rPr lang="en-US" dirty="0" err="1"/>
              <a:t>pop_back</a:t>
            </a:r>
            <a:r>
              <a:rPr lang="en-US" dirty="0"/>
              <a:t>()</a:t>
            </a:r>
            <a:endParaRPr lang="en-IN" dirty="0"/>
          </a:p>
        </p:txBody>
      </p:sp>
      <p:sp>
        <p:nvSpPr>
          <p:cNvPr id="3" name="Text Placeholder 2">
            <a:extLst>
              <a:ext uri="{FF2B5EF4-FFF2-40B4-BE49-F238E27FC236}">
                <a16:creationId xmlns:a16="http://schemas.microsoft.com/office/drawing/2014/main" id="{C5C01A97-9C51-48D3-AC85-6727FE42A070}"/>
              </a:ext>
            </a:extLst>
          </p:cNvPr>
          <p:cNvSpPr>
            <a:spLocks noGrp="1"/>
          </p:cNvSpPr>
          <p:nvPr>
            <p:ph type="body" idx="1"/>
          </p:nvPr>
        </p:nvSpPr>
        <p:spPr>
          <a:xfrm>
            <a:off x="609441" y="1417638"/>
            <a:ext cx="10969943" cy="5440361"/>
          </a:xfrm>
        </p:spPr>
        <p:txBody>
          <a:bodyPr>
            <a:noAutofit/>
          </a:bodyPr>
          <a:lstStyle/>
          <a:p>
            <a:pPr marL="25400" indent="0">
              <a:buNone/>
            </a:pPr>
            <a:r>
              <a:rPr lang="en-IN" sz="1800" dirty="0"/>
              <a:t>#include &lt;vector&gt;</a:t>
            </a:r>
          </a:p>
          <a:p>
            <a:pPr marL="25400" indent="0">
              <a:buNone/>
            </a:pPr>
            <a:r>
              <a:rPr lang="en-IN" sz="1800" dirty="0"/>
              <a:t>using namespace std;</a:t>
            </a:r>
          </a:p>
          <a:p>
            <a:pPr marL="25400" indent="0">
              <a:buNone/>
            </a:pPr>
            <a:r>
              <a:rPr lang="en-IN" sz="1800" dirty="0"/>
              <a:t>int main()</a:t>
            </a:r>
          </a:p>
          <a:p>
            <a:pPr marL="25400" indent="0">
              <a:buNone/>
            </a:pPr>
            <a:r>
              <a:rPr lang="en-IN" sz="1800" dirty="0"/>
              <a:t>{ //an array of doubles</a:t>
            </a:r>
          </a:p>
          <a:p>
            <a:pPr marL="482600" lvl="1" indent="0">
              <a:buNone/>
            </a:pPr>
            <a:r>
              <a:rPr lang="en-IN" sz="1800" dirty="0"/>
              <a:t>double </a:t>
            </a:r>
            <a:r>
              <a:rPr lang="en-IN" sz="1800" dirty="0" err="1"/>
              <a:t>arr</a:t>
            </a:r>
            <a:r>
              <a:rPr lang="en-IN" sz="1800" dirty="0"/>
              <a:t>[] = { 1.1, 2.2, 3.3, 4.4 };</a:t>
            </a:r>
          </a:p>
          <a:p>
            <a:pPr marL="482600" lvl="1" indent="0">
              <a:buNone/>
            </a:pPr>
            <a:r>
              <a:rPr lang="en-IN" sz="1800" dirty="0"/>
              <a:t>vector&lt;double&gt; v1(</a:t>
            </a:r>
            <a:r>
              <a:rPr lang="en-IN" sz="1800" dirty="0" err="1"/>
              <a:t>arr</a:t>
            </a:r>
            <a:r>
              <a:rPr lang="en-IN" sz="1800" dirty="0"/>
              <a:t>, arr+4); //initialize vector to array</a:t>
            </a:r>
          </a:p>
          <a:p>
            <a:pPr marL="482600" lvl="1" indent="0">
              <a:buNone/>
            </a:pPr>
            <a:r>
              <a:rPr lang="en-IN" sz="1800" dirty="0"/>
              <a:t>vector&lt;double&gt; v2(4); //empty vector of size 4</a:t>
            </a:r>
          </a:p>
          <a:p>
            <a:pPr marL="482600" lvl="1" indent="0">
              <a:buNone/>
            </a:pPr>
            <a:r>
              <a:rPr lang="en-IN" sz="1800" dirty="0"/>
              <a:t>v1.swap(v2); //swap contents of v1 and v2</a:t>
            </a:r>
          </a:p>
          <a:p>
            <a:pPr marL="482600" lvl="1" indent="0">
              <a:buNone/>
            </a:pPr>
            <a:r>
              <a:rPr lang="en-IN" sz="1800" dirty="0"/>
              <a:t>while( !v2.empty() ) //until vector is empty,</a:t>
            </a:r>
          </a:p>
          <a:p>
            <a:pPr marL="482600" lvl="1" indent="0">
              <a:buNone/>
            </a:pPr>
            <a:r>
              <a:rPr lang="en-IN" sz="1800" dirty="0"/>
              <a:t>{</a:t>
            </a:r>
          </a:p>
          <a:p>
            <a:pPr marL="939800" lvl="2" indent="0">
              <a:buNone/>
            </a:pPr>
            <a:r>
              <a:rPr lang="en-IN" sz="1800" dirty="0" err="1"/>
              <a:t>cout</a:t>
            </a:r>
            <a:r>
              <a:rPr lang="en-IN" sz="1800" dirty="0"/>
              <a:t> &lt;&lt; v2.back() &lt;&lt; ‘ ‘; //display the last element</a:t>
            </a:r>
          </a:p>
          <a:p>
            <a:pPr marL="939800" lvl="2" indent="0">
              <a:buNone/>
            </a:pPr>
            <a:r>
              <a:rPr lang="en-IN" sz="1800" dirty="0"/>
              <a:t>v2.pop_back(); //remove the last element</a:t>
            </a:r>
          </a:p>
          <a:p>
            <a:pPr marL="482600" lvl="1" indent="0">
              <a:buNone/>
            </a:pPr>
            <a:r>
              <a:rPr lang="en-IN" sz="1800" dirty="0"/>
              <a:t>} //output: 4.4 3.3 2.2 1.1</a:t>
            </a:r>
          </a:p>
          <a:p>
            <a:pPr marL="482600" lvl="1" indent="0">
              <a:buNone/>
            </a:pPr>
            <a:r>
              <a:rPr lang="en-IN" sz="1800" dirty="0" err="1"/>
              <a:t>cout</a:t>
            </a:r>
            <a:r>
              <a:rPr lang="en-IN" sz="1800" dirty="0"/>
              <a:t> &lt;&lt; </a:t>
            </a:r>
            <a:r>
              <a:rPr lang="en-IN" sz="1800" dirty="0" err="1"/>
              <a:t>endl</a:t>
            </a:r>
            <a:r>
              <a:rPr lang="en-IN" sz="1800" dirty="0"/>
              <a:t>;</a:t>
            </a:r>
          </a:p>
          <a:p>
            <a:pPr marL="482600" lvl="1" indent="0">
              <a:buNone/>
            </a:pPr>
            <a:r>
              <a:rPr lang="en-IN" sz="1800" dirty="0"/>
              <a:t>return 0;</a:t>
            </a:r>
          </a:p>
          <a:p>
            <a:pPr marL="25400" indent="0">
              <a:buNone/>
            </a:pPr>
            <a:r>
              <a:rPr lang="en-IN" sz="1800" dirty="0"/>
              <a:t>}</a:t>
            </a:r>
          </a:p>
        </p:txBody>
      </p:sp>
    </p:spTree>
    <p:extLst>
      <p:ext uri="{BB962C8B-B14F-4D97-AF65-F5344CB8AC3E}">
        <p14:creationId xmlns:p14="http://schemas.microsoft.com/office/powerpoint/2010/main" val="130726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3422-65F1-46DD-AD2C-2BF263E04873}"/>
              </a:ext>
            </a:extLst>
          </p:cNvPr>
          <p:cNvSpPr>
            <a:spLocks noGrp="1"/>
          </p:cNvSpPr>
          <p:nvPr>
            <p:ph type="title"/>
          </p:nvPr>
        </p:nvSpPr>
        <p:spPr>
          <a:xfrm>
            <a:off x="154745" y="274638"/>
            <a:ext cx="11873132" cy="527220"/>
          </a:xfrm>
        </p:spPr>
        <p:txBody>
          <a:bodyPr>
            <a:normAutofit fontScale="90000"/>
          </a:bodyPr>
          <a:lstStyle/>
          <a:p>
            <a:r>
              <a:rPr lang="en-US" dirty="0"/>
              <a:t>Vector- Member Functions insert() and erase()</a:t>
            </a:r>
            <a:endParaRPr lang="en-IN" dirty="0"/>
          </a:p>
        </p:txBody>
      </p:sp>
      <p:sp>
        <p:nvSpPr>
          <p:cNvPr id="3" name="Text Placeholder 2">
            <a:extLst>
              <a:ext uri="{FF2B5EF4-FFF2-40B4-BE49-F238E27FC236}">
                <a16:creationId xmlns:a16="http://schemas.microsoft.com/office/drawing/2014/main" id="{EEC95C7C-1F28-4F5F-BF35-74C43B63E624}"/>
              </a:ext>
            </a:extLst>
          </p:cNvPr>
          <p:cNvSpPr>
            <a:spLocks noGrp="1"/>
          </p:cNvSpPr>
          <p:nvPr>
            <p:ph type="body" idx="1"/>
          </p:nvPr>
        </p:nvSpPr>
        <p:spPr>
          <a:xfrm>
            <a:off x="609441" y="801858"/>
            <a:ext cx="9350485" cy="6056141"/>
          </a:xfrm>
        </p:spPr>
        <p:txBody>
          <a:bodyPr>
            <a:noAutofit/>
          </a:bodyPr>
          <a:lstStyle/>
          <a:p>
            <a:pPr marL="25400" indent="0">
              <a:buNone/>
            </a:pPr>
            <a:r>
              <a:rPr lang="en-IN" sz="1600" dirty="0"/>
              <a:t>#include &lt;iostream&gt;</a:t>
            </a:r>
          </a:p>
          <a:p>
            <a:pPr marL="25400" indent="0">
              <a:buNone/>
            </a:pPr>
            <a:r>
              <a:rPr lang="en-IN" sz="1600" dirty="0"/>
              <a:t>#include &lt;vector&gt;</a:t>
            </a:r>
          </a:p>
          <a:p>
            <a:pPr marL="25400" indent="0">
              <a:buNone/>
            </a:pPr>
            <a:r>
              <a:rPr lang="en-IN" sz="1600" dirty="0"/>
              <a:t>using namespace std;</a:t>
            </a:r>
          </a:p>
          <a:p>
            <a:pPr marL="25400" indent="0">
              <a:buNone/>
            </a:pPr>
            <a:r>
              <a:rPr lang="en-IN" sz="1600" dirty="0"/>
              <a:t>int main(){</a:t>
            </a:r>
          </a:p>
          <a:p>
            <a:pPr marL="482600" lvl="1" indent="0">
              <a:buNone/>
            </a:pPr>
            <a:r>
              <a:rPr lang="en-IN" sz="1800" dirty="0"/>
              <a:t>int </a:t>
            </a:r>
            <a:r>
              <a:rPr lang="en-IN" sz="1800" dirty="0" err="1"/>
              <a:t>arr</a:t>
            </a:r>
            <a:r>
              <a:rPr lang="en-IN" sz="1800" dirty="0"/>
              <a:t>[] = { 100, 110, 120, 130 }; //an array of </a:t>
            </a:r>
            <a:r>
              <a:rPr lang="en-IN" sz="1800" dirty="0" err="1"/>
              <a:t>ints</a:t>
            </a:r>
            <a:endParaRPr lang="en-IN" sz="1800" dirty="0"/>
          </a:p>
          <a:p>
            <a:pPr marL="482600" lvl="1" indent="0">
              <a:buNone/>
            </a:pPr>
            <a:r>
              <a:rPr lang="en-IN" sz="1800" dirty="0"/>
              <a:t>vector&lt;int&gt; v(</a:t>
            </a:r>
            <a:r>
              <a:rPr lang="en-IN" sz="1800" dirty="0" err="1"/>
              <a:t>arr</a:t>
            </a:r>
            <a:r>
              <a:rPr lang="en-IN" sz="1800" dirty="0"/>
              <a:t>, arr+4); //initialize vector to array</a:t>
            </a:r>
          </a:p>
          <a:p>
            <a:pPr marL="482600" lvl="1" indent="0">
              <a:buNone/>
            </a:pPr>
            <a:r>
              <a:rPr lang="en-IN" sz="1800" dirty="0" err="1"/>
              <a:t>cout</a:t>
            </a:r>
            <a:r>
              <a:rPr lang="en-IN" sz="1800" dirty="0"/>
              <a:t> &lt;&lt; “\</a:t>
            </a:r>
            <a:r>
              <a:rPr lang="en-IN" sz="1800" dirty="0" err="1"/>
              <a:t>nBefore</a:t>
            </a:r>
            <a:r>
              <a:rPr lang="en-IN" sz="1800" dirty="0"/>
              <a:t> insertion: “;</a:t>
            </a:r>
          </a:p>
          <a:p>
            <a:pPr marL="482600" lvl="1" indent="0">
              <a:buNone/>
            </a:pPr>
            <a:r>
              <a:rPr lang="en-IN" sz="1800" dirty="0"/>
              <a:t>for(int j=0; j&lt;</a:t>
            </a:r>
            <a:r>
              <a:rPr lang="en-IN" sz="1800" dirty="0" err="1"/>
              <a:t>v.size</a:t>
            </a:r>
            <a:r>
              <a:rPr lang="en-IN" sz="1800" dirty="0"/>
              <a:t>(); </a:t>
            </a:r>
            <a:r>
              <a:rPr lang="en-IN" sz="1800" dirty="0" err="1"/>
              <a:t>j++</a:t>
            </a:r>
            <a:r>
              <a:rPr lang="en-IN" sz="1800" dirty="0"/>
              <a:t>) //display all elements</a:t>
            </a:r>
          </a:p>
          <a:p>
            <a:pPr marL="482600" lvl="1" indent="0">
              <a:buNone/>
            </a:pPr>
            <a:r>
              <a:rPr lang="en-IN" sz="1800" dirty="0" err="1"/>
              <a:t>cout</a:t>
            </a:r>
            <a:r>
              <a:rPr lang="en-IN" sz="1800" dirty="0"/>
              <a:t> &lt;&lt; v[j] &lt;&lt; ‘ ‘;</a:t>
            </a:r>
          </a:p>
          <a:p>
            <a:pPr marL="482600" lvl="1" indent="0">
              <a:buNone/>
            </a:pPr>
            <a:r>
              <a:rPr lang="en-IN" sz="1800" dirty="0" err="1"/>
              <a:t>v.insert</a:t>
            </a:r>
            <a:r>
              <a:rPr lang="en-IN" sz="1800" dirty="0"/>
              <a:t>( </a:t>
            </a:r>
            <a:r>
              <a:rPr lang="en-IN" sz="1800" dirty="0" err="1"/>
              <a:t>v.begin</a:t>
            </a:r>
            <a:r>
              <a:rPr lang="en-IN" sz="1800" dirty="0"/>
              <a:t>()+2, 115); //insert 115 at element 2</a:t>
            </a:r>
          </a:p>
          <a:p>
            <a:pPr marL="482600" lvl="1" indent="0">
              <a:buNone/>
            </a:pPr>
            <a:r>
              <a:rPr lang="en-IN" sz="1800" dirty="0" err="1"/>
              <a:t>cout</a:t>
            </a:r>
            <a:r>
              <a:rPr lang="en-IN" sz="1800" dirty="0"/>
              <a:t> &lt;&lt; “\</a:t>
            </a:r>
            <a:r>
              <a:rPr lang="en-IN" sz="1800" dirty="0" err="1"/>
              <a:t>nAfter</a:t>
            </a:r>
            <a:r>
              <a:rPr lang="en-IN" sz="1800" dirty="0"/>
              <a:t> insertion: “;</a:t>
            </a:r>
          </a:p>
          <a:p>
            <a:pPr marL="482600" lvl="1" indent="0">
              <a:buNone/>
            </a:pPr>
            <a:r>
              <a:rPr lang="en-IN" sz="1800" dirty="0"/>
              <a:t>for(j=0; j&lt;</a:t>
            </a:r>
            <a:r>
              <a:rPr lang="en-IN" sz="1800" dirty="0" err="1"/>
              <a:t>v.size</a:t>
            </a:r>
            <a:r>
              <a:rPr lang="en-IN" sz="1800" dirty="0"/>
              <a:t>(); </a:t>
            </a:r>
            <a:r>
              <a:rPr lang="en-IN" sz="1800" dirty="0" err="1"/>
              <a:t>j++</a:t>
            </a:r>
            <a:r>
              <a:rPr lang="en-IN" sz="1800" dirty="0"/>
              <a:t>) //display all elements</a:t>
            </a:r>
          </a:p>
          <a:p>
            <a:pPr marL="482600" lvl="1" indent="0">
              <a:buNone/>
            </a:pPr>
            <a:r>
              <a:rPr lang="en-IN" sz="1800" dirty="0" err="1"/>
              <a:t>cout</a:t>
            </a:r>
            <a:r>
              <a:rPr lang="en-IN" sz="1800" dirty="0"/>
              <a:t> &lt;&lt; v[j] &lt;&lt; ‘ ‘;</a:t>
            </a:r>
          </a:p>
          <a:p>
            <a:pPr marL="482600" lvl="1" indent="0">
              <a:buNone/>
            </a:pPr>
            <a:r>
              <a:rPr lang="en-IN" sz="1800" dirty="0" err="1"/>
              <a:t>v.erase</a:t>
            </a:r>
            <a:r>
              <a:rPr lang="en-IN" sz="1800" dirty="0"/>
              <a:t>( </a:t>
            </a:r>
            <a:r>
              <a:rPr lang="en-IN" sz="1800" dirty="0" err="1"/>
              <a:t>v.begin</a:t>
            </a:r>
            <a:r>
              <a:rPr lang="en-IN" sz="1800" dirty="0"/>
              <a:t>()+2 ); //erase element 2</a:t>
            </a:r>
          </a:p>
          <a:p>
            <a:pPr marL="482600" lvl="1" indent="0">
              <a:buNone/>
            </a:pPr>
            <a:r>
              <a:rPr lang="en-IN" sz="1800" dirty="0" err="1"/>
              <a:t>cout</a:t>
            </a:r>
            <a:r>
              <a:rPr lang="en-IN" sz="1800" dirty="0"/>
              <a:t> &lt;&lt; “\</a:t>
            </a:r>
            <a:r>
              <a:rPr lang="en-IN" sz="1800" dirty="0" err="1"/>
              <a:t>nAfter</a:t>
            </a:r>
            <a:r>
              <a:rPr lang="en-IN" sz="1800" dirty="0"/>
              <a:t> erasure: “;</a:t>
            </a:r>
          </a:p>
          <a:p>
            <a:pPr marL="482600" lvl="1" indent="0">
              <a:buNone/>
            </a:pPr>
            <a:r>
              <a:rPr lang="en-IN" sz="1800" dirty="0"/>
              <a:t>for(j=0; j&lt;</a:t>
            </a:r>
            <a:r>
              <a:rPr lang="en-IN" sz="1800" dirty="0" err="1"/>
              <a:t>v.size</a:t>
            </a:r>
            <a:r>
              <a:rPr lang="en-IN" sz="1800" dirty="0"/>
              <a:t>(); </a:t>
            </a:r>
            <a:r>
              <a:rPr lang="en-IN" sz="1800" dirty="0" err="1"/>
              <a:t>j++</a:t>
            </a:r>
            <a:r>
              <a:rPr lang="en-IN" sz="1800" dirty="0"/>
              <a:t>) //display all elements</a:t>
            </a:r>
          </a:p>
          <a:p>
            <a:pPr marL="482600" lvl="1" indent="0">
              <a:buNone/>
            </a:pPr>
            <a:r>
              <a:rPr lang="en-IN" sz="1800" dirty="0" err="1"/>
              <a:t>cout</a:t>
            </a:r>
            <a:r>
              <a:rPr lang="en-IN" sz="1800" dirty="0"/>
              <a:t> &lt;&lt; v[j] &lt;&lt; ‘ ‘;</a:t>
            </a:r>
          </a:p>
          <a:p>
            <a:pPr marL="482600" lvl="1" indent="0">
              <a:buNone/>
            </a:pPr>
            <a:r>
              <a:rPr lang="en-IN" sz="1800" dirty="0"/>
              <a:t>return 0; </a:t>
            </a:r>
          </a:p>
          <a:p>
            <a:pPr marL="25400" indent="0">
              <a:buNone/>
            </a:pPr>
            <a:r>
              <a:rPr lang="en-IN" sz="1600" dirty="0"/>
              <a:t>}</a:t>
            </a:r>
          </a:p>
        </p:txBody>
      </p:sp>
    </p:spTree>
    <p:extLst>
      <p:ext uri="{BB962C8B-B14F-4D97-AF65-F5344CB8AC3E}">
        <p14:creationId xmlns:p14="http://schemas.microsoft.com/office/powerpoint/2010/main" val="303735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a:latin typeface="Calibri"/>
                <a:ea typeface="Calibri"/>
                <a:cs typeface="Calibri"/>
                <a:sym typeface="Calibri"/>
              </a:rPr>
              <a:t>Deque</a:t>
            </a:r>
            <a:endParaRPr>
              <a:latin typeface="Calibri"/>
              <a:ea typeface="Calibri"/>
              <a:cs typeface="Calibri"/>
              <a:sym typeface="Calibri"/>
            </a:endParaRPr>
          </a:p>
        </p:txBody>
      </p:sp>
      <p:cxnSp>
        <p:nvCxnSpPr>
          <p:cNvPr id="356" name="Google Shape;356;p43"/>
          <p:cNvCxnSpPr/>
          <p:nvPr/>
        </p:nvCxnSpPr>
        <p:spPr>
          <a:xfrm>
            <a:off x="9027532" y="1871664"/>
            <a:ext cx="703384" cy="0"/>
          </a:xfrm>
          <a:prstGeom prst="straightConnector1">
            <a:avLst/>
          </a:prstGeom>
          <a:noFill/>
          <a:ln w="9525" cap="flat" cmpd="sng">
            <a:solidFill>
              <a:srgbClr val="4A7DBA"/>
            </a:solidFill>
            <a:prstDash val="solid"/>
            <a:round/>
            <a:headEnd type="none" w="sm" len="sm"/>
            <a:tailEnd type="triangle" w="med" len="med"/>
          </a:ln>
        </p:spPr>
      </p:cxnSp>
      <p:cxnSp>
        <p:nvCxnSpPr>
          <p:cNvPr id="357" name="Google Shape;357;p43"/>
          <p:cNvCxnSpPr/>
          <p:nvPr/>
        </p:nvCxnSpPr>
        <p:spPr>
          <a:xfrm rot="10800000">
            <a:off x="2556401" y="1871662"/>
            <a:ext cx="618978" cy="0"/>
          </a:xfrm>
          <a:prstGeom prst="straightConnector1">
            <a:avLst/>
          </a:prstGeom>
          <a:noFill/>
          <a:ln w="9525" cap="flat" cmpd="sng">
            <a:solidFill>
              <a:srgbClr val="4A7DBA"/>
            </a:solidFill>
            <a:prstDash val="solid"/>
            <a:round/>
            <a:headEnd type="none" w="sm" len="sm"/>
            <a:tailEnd type="triangle" w="med" len="med"/>
          </a:ln>
        </p:spPr>
      </p:cxnSp>
      <p:graphicFrame>
        <p:nvGraphicFramePr>
          <p:cNvPr id="358" name="Google Shape;358;p43"/>
          <p:cNvGraphicFramePr/>
          <p:nvPr/>
        </p:nvGraphicFramePr>
        <p:xfrm>
          <a:off x="3247838" y="1676400"/>
          <a:ext cx="5725150" cy="347650"/>
        </p:xfrm>
        <a:graphic>
          <a:graphicData uri="http://schemas.openxmlformats.org/drawingml/2006/table">
            <a:tbl>
              <a:tblPr firstRow="1" firstCol="1" bandRow="1">
                <a:noFill/>
                <a:tableStyleId>{9968E9E8-D704-4972-8444-4AF09D0CE777}</a:tableStyleId>
              </a:tblPr>
              <a:tblGrid>
                <a:gridCol w="572125">
                  <a:extLst>
                    <a:ext uri="{9D8B030D-6E8A-4147-A177-3AD203B41FA5}">
                      <a16:colId xmlns:a16="http://schemas.microsoft.com/office/drawing/2014/main" val="20000"/>
                    </a:ext>
                  </a:extLst>
                </a:gridCol>
                <a:gridCol w="572125">
                  <a:extLst>
                    <a:ext uri="{9D8B030D-6E8A-4147-A177-3AD203B41FA5}">
                      <a16:colId xmlns:a16="http://schemas.microsoft.com/office/drawing/2014/main" val="20001"/>
                    </a:ext>
                  </a:extLst>
                </a:gridCol>
                <a:gridCol w="572125">
                  <a:extLst>
                    <a:ext uri="{9D8B030D-6E8A-4147-A177-3AD203B41FA5}">
                      <a16:colId xmlns:a16="http://schemas.microsoft.com/office/drawing/2014/main" val="20002"/>
                    </a:ext>
                  </a:extLst>
                </a:gridCol>
                <a:gridCol w="572125">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572775">
                  <a:extLst>
                    <a:ext uri="{9D8B030D-6E8A-4147-A177-3AD203B41FA5}">
                      <a16:colId xmlns:a16="http://schemas.microsoft.com/office/drawing/2014/main" val="20005"/>
                    </a:ext>
                  </a:extLst>
                </a:gridCol>
                <a:gridCol w="572775">
                  <a:extLst>
                    <a:ext uri="{9D8B030D-6E8A-4147-A177-3AD203B41FA5}">
                      <a16:colId xmlns:a16="http://schemas.microsoft.com/office/drawing/2014/main" val="20006"/>
                    </a:ext>
                  </a:extLst>
                </a:gridCol>
                <a:gridCol w="572775">
                  <a:extLst>
                    <a:ext uri="{9D8B030D-6E8A-4147-A177-3AD203B41FA5}">
                      <a16:colId xmlns:a16="http://schemas.microsoft.com/office/drawing/2014/main" val="20007"/>
                    </a:ext>
                  </a:extLst>
                </a:gridCol>
                <a:gridCol w="572775">
                  <a:extLst>
                    <a:ext uri="{9D8B030D-6E8A-4147-A177-3AD203B41FA5}">
                      <a16:colId xmlns:a16="http://schemas.microsoft.com/office/drawing/2014/main" val="20008"/>
                    </a:ext>
                  </a:extLst>
                </a:gridCol>
                <a:gridCol w="572775">
                  <a:extLst>
                    <a:ext uri="{9D8B030D-6E8A-4147-A177-3AD203B41FA5}">
                      <a16:colId xmlns:a16="http://schemas.microsoft.com/office/drawing/2014/main" val="20009"/>
                    </a:ext>
                  </a:extLst>
                </a:gridCol>
              </a:tblGrid>
              <a:tr h="347650">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59" name="Google Shape;359;p43"/>
          <p:cNvGraphicFramePr/>
          <p:nvPr/>
        </p:nvGraphicFramePr>
        <p:xfrm>
          <a:off x="3245814" y="1676399"/>
          <a:ext cx="5725150" cy="347650"/>
        </p:xfrm>
        <a:graphic>
          <a:graphicData uri="http://schemas.openxmlformats.org/drawingml/2006/table">
            <a:tbl>
              <a:tblPr firstRow="1" firstCol="1" bandRow="1">
                <a:noFill/>
                <a:tableStyleId>{9968E9E8-D704-4972-8444-4AF09D0CE777}</a:tableStyleId>
              </a:tblPr>
              <a:tblGrid>
                <a:gridCol w="572125">
                  <a:extLst>
                    <a:ext uri="{9D8B030D-6E8A-4147-A177-3AD203B41FA5}">
                      <a16:colId xmlns:a16="http://schemas.microsoft.com/office/drawing/2014/main" val="20000"/>
                    </a:ext>
                  </a:extLst>
                </a:gridCol>
                <a:gridCol w="572125">
                  <a:extLst>
                    <a:ext uri="{9D8B030D-6E8A-4147-A177-3AD203B41FA5}">
                      <a16:colId xmlns:a16="http://schemas.microsoft.com/office/drawing/2014/main" val="20001"/>
                    </a:ext>
                  </a:extLst>
                </a:gridCol>
                <a:gridCol w="572125">
                  <a:extLst>
                    <a:ext uri="{9D8B030D-6E8A-4147-A177-3AD203B41FA5}">
                      <a16:colId xmlns:a16="http://schemas.microsoft.com/office/drawing/2014/main" val="20002"/>
                    </a:ext>
                  </a:extLst>
                </a:gridCol>
                <a:gridCol w="572125">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572775">
                  <a:extLst>
                    <a:ext uri="{9D8B030D-6E8A-4147-A177-3AD203B41FA5}">
                      <a16:colId xmlns:a16="http://schemas.microsoft.com/office/drawing/2014/main" val="20005"/>
                    </a:ext>
                  </a:extLst>
                </a:gridCol>
                <a:gridCol w="572775">
                  <a:extLst>
                    <a:ext uri="{9D8B030D-6E8A-4147-A177-3AD203B41FA5}">
                      <a16:colId xmlns:a16="http://schemas.microsoft.com/office/drawing/2014/main" val="20006"/>
                    </a:ext>
                  </a:extLst>
                </a:gridCol>
                <a:gridCol w="572775">
                  <a:extLst>
                    <a:ext uri="{9D8B030D-6E8A-4147-A177-3AD203B41FA5}">
                      <a16:colId xmlns:a16="http://schemas.microsoft.com/office/drawing/2014/main" val="20007"/>
                    </a:ext>
                  </a:extLst>
                </a:gridCol>
                <a:gridCol w="572775">
                  <a:extLst>
                    <a:ext uri="{9D8B030D-6E8A-4147-A177-3AD203B41FA5}">
                      <a16:colId xmlns:a16="http://schemas.microsoft.com/office/drawing/2014/main" val="20008"/>
                    </a:ext>
                  </a:extLst>
                </a:gridCol>
                <a:gridCol w="572775">
                  <a:extLst>
                    <a:ext uri="{9D8B030D-6E8A-4147-A177-3AD203B41FA5}">
                      <a16:colId xmlns:a16="http://schemas.microsoft.com/office/drawing/2014/main" val="20009"/>
                    </a:ext>
                  </a:extLst>
                </a:gridCol>
              </a:tblGrid>
              <a:tr h="347650">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 4</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6</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7</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0" name="Google Shape;360;p43"/>
          <p:cNvGraphicFramePr/>
          <p:nvPr/>
        </p:nvGraphicFramePr>
        <p:xfrm>
          <a:off x="3245814" y="2160485"/>
          <a:ext cx="5725150" cy="347650"/>
        </p:xfrm>
        <a:graphic>
          <a:graphicData uri="http://schemas.openxmlformats.org/drawingml/2006/table">
            <a:tbl>
              <a:tblPr firstRow="1" firstCol="1" bandRow="1">
                <a:noFill/>
                <a:tableStyleId>{9968E9E8-D704-4972-8444-4AF09D0CE777}</a:tableStyleId>
              </a:tblPr>
              <a:tblGrid>
                <a:gridCol w="572125">
                  <a:extLst>
                    <a:ext uri="{9D8B030D-6E8A-4147-A177-3AD203B41FA5}">
                      <a16:colId xmlns:a16="http://schemas.microsoft.com/office/drawing/2014/main" val="20000"/>
                    </a:ext>
                  </a:extLst>
                </a:gridCol>
                <a:gridCol w="572125">
                  <a:extLst>
                    <a:ext uri="{9D8B030D-6E8A-4147-A177-3AD203B41FA5}">
                      <a16:colId xmlns:a16="http://schemas.microsoft.com/office/drawing/2014/main" val="20001"/>
                    </a:ext>
                  </a:extLst>
                </a:gridCol>
                <a:gridCol w="572125">
                  <a:extLst>
                    <a:ext uri="{9D8B030D-6E8A-4147-A177-3AD203B41FA5}">
                      <a16:colId xmlns:a16="http://schemas.microsoft.com/office/drawing/2014/main" val="20002"/>
                    </a:ext>
                  </a:extLst>
                </a:gridCol>
                <a:gridCol w="572125">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572775">
                  <a:extLst>
                    <a:ext uri="{9D8B030D-6E8A-4147-A177-3AD203B41FA5}">
                      <a16:colId xmlns:a16="http://schemas.microsoft.com/office/drawing/2014/main" val="20005"/>
                    </a:ext>
                  </a:extLst>
                </a:gridCol>
                <a:gridCol w="572775">
                  <a:extLst>
                    <a:ext uri="{9D8B030D-6E8A-4147-A177-3AD203B41FA5}">
                      <a16:colId xmlns:a16="http://schemas.microsoft.com/office/drawing/2014/main" val="20006"/>
                    </a:ext>
                  </a:extLst>
                </a:gridCol>
                <a:gridCol w="572775">
                  <a:extLst>
                    <a:ext uri="{9D8B030D-6E8A-4147-A177-3AD203B41FA5}">
                      <a16:colId xmlns:a16="http://schemas.microsoft.com/office/drawing/2014/main" val="20007"/>
                    </a:ext>
                  </a:extLst>
                </a:gridCol>
                <a:gridCol w="572775">
                  <a:extLst>
                    <a:ext uri="{9D8B030D-6E8A-4147-A177-3AD203B41FA5}">
                      <a16:colId xmlns:a16="http://schemas.microsoft.com/office/drawing/2014/main" val="20008"/>
                    </a:ext>
                  </a:extLst>
                </a:gridCol>
                <a:gridCol w="572775">
                  <a:extLst>
                    <a:ext uri="{9D8B030D-6E8A-4147-A177-3AD203B41FA5}">
                      <a16:colId xmlns:a16="http://schemas.microsoft.com/office/drawing/2014/main" val="20009"/>
                    </a:ext>
                  </a:extLst>
                </a:gridCol>
              </a:tblGrid>
              <a:tr h="347650">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 2</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4 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6 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7 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1" name="Google Shape;361;p43"/>
          <p:cNvGraphicFramePr/>
          <p:nvPr/>
        </p:nvGraphicFramePr>
        <p:xfrm>
          <a:off x="3245814" y="2155852"/>
          <a:ext cx="5725150" cy="347650"/>
        </p:xfrm>
        <a:graphic>
          <a:graphicData uri="http://schemas.openxmlformats.org/drawingml/2006/table">
            <a:tbl>
              <a:tblPr firstRow="1" firstCol="1" bandRow="1">
                <a:noFill/>
                <a:tableStyleId>{9968E9E8-D704-4972-8444-4AF09D0CE777}</a:tableStyleId>
              </a:tblPr>
              <a:tblGrid>
                <a:gridCol w="572125">
                  <a:extLst>
                    <a:ext uri="{9D8B030D-6E8A-4147-A177-3AD203B41FA5}">
                      <a16:colId xmlns:a16="http://schemas.microsoft.com/office/drawing/2014/main" val="20000"/>
                    </a:ext>
                  </a:extLst>
                </a:gridCol>
                <a:gridCol w="572125">
                  <a:extLst>
                    <a:ext uri="{9D8B030D-6E8A-4147-A177-3AD203B41FA5}">
                      <a16:colId xmlns:a16="http://schemas.microsoft.com/office/drawing/2014/main" val="20001"/>
                    </a:ext>
                  </a:extLst>
                </a:gridCol>
                <a:gridCol w="572125">
                  <a:extLst>
                    <a:ext uri="{9D8B030D-6E8A-4147-A177-3AD203B41FA5}">
                      <a16:colId xmlns:a16="http://schemas.microsoft.com/office/drawing/2014/main" val="20002"/>
                    </a:ext>
                  </a:extLst>
                </a:gridCol>
                <a:gridCol w="572125">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572775">
                  <a:extLst>
                    <a:ext uri="{9D8B030D-6E8A-4147-A177-3AD203B41FA5}">
                      <a16:colId xmlns:a16="http://schemas.microsoft.com/office/drawing/2014/main" val="20005"/>
                    </a:ext>
                  </a:extLst>
                </a:gridCol>
                <a:gridCol w="572775">
                  <a:extLst>
                    <a:ext uri="{9D8B030D-6E8A-4147-A177-3AD203B41FA5}">
                      <a16:colId xmlns:a16="http://schemas.microsoft.com/office/drawing/2014/main" val="20006"/>
                    </a:ext>
                  </a:extLst>
                </a:gridCol>
                <a:gridCol w="572775">
                  <a:extLst>
                    <a:ext uri="{9D8B030D-6E8A-4147-A177-3AD203B41FA5}">
                      <a16:colId xmlns:a16="http://schemas.microsoft.com/office/drawing/2014/main" val="20007"/>
                    </a:ext>
                  </a:extLst>
                </a:gridCol>
                <a:gridCol w="572775">
                  <a:extLst>
                    <a:ext uri="{9D8B030D-6E8A-4147-A177-3AD203B41FA5}">
                      <a16:colId xmlns:a16="http://schemas.microsoft.com/office/drawing/2014/main" val="20008"/>
                    </a:ext>
                  </a:extLst>
                </a:gridCol>
                <a:gridCol w="572775">
                  <a:extLst>
                    <a:ext uri="{9D8B030D-6E8A-4147-A177-3AD203B41FA5}">
                      <a16:colId xmlns:a16="http://schemas.microsoft.com/office/drawing/2014/main" val="20009"/>
                    </a:ext>
                  </a:extLst>
                </a:gridCol>
              </a:tblGrid>
              <a:tr h="347650">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dirty="0"/>
                        <a:t> 2</a:t>
                      </a:r>
                      <a:endParaRPr sz="1600" b="1" dirty="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4 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6 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7 </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600" b="1"/>
                        <a:t> 3</a:t>
                      </a:r>
                      <a:endParaRPr sz="1600" b="1">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a:t> </a:t>
                      </a:r>
                      <a:endParaRPr sz="110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1100" dirty="0"/>
                        <a:t> </a:t>
                      </a:r>
                      <a:endParaRPr sz="1100" dirty="0">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362" name="Google Shape;362;p43"/>
          <p:cNvPicPr preferRelativeResize="0"/>
          <p:nvPr/>
        </p:nvPicPr>
        <p:blipFill rotWithShape="1">
          <a:blip r:embed="rId3">
            <a:alphaModFix/>
          </a:blip>
          <a:srcRect/>
          <a:stretch/>
        </p:blipFill>
        <p:spPr>
          <a:xfrm>
            <a:off x="3245814" y="2881544"/>
            <a:ext cx="5429250" cy="1485900"/>
          </a:xfrm>
          <a:prstGeom prst="rect">
            <a:avLst/>
          </a:prstGeom>
          <a:noFill/>
          <a:ln>
            <a:noFill/>
          </a:ln>
        </p:spPr>
      </p:pic>
      <p:pic>
        <p:nvPicPr>
          <p:cNvPr id="363" name="Google Shape;363;p43"/>
          <p:cNvPicPr preferRelativeResize="0"/>
          <p:nvPr/>
        </p:nvPicPr>
        <p:blipFill rotWithShape="1">
          <a:blip r:embed="rId4">
            <a:alphaModFix/>
          </a:blip>
          <a:srcRect/>
          <a:stretch/>
        </p:blipFill>
        <p:spPr>
          <a:xfrm>
            <a:off x="2556401" y="4452944"/>
            <a:ext cx="7696200" cy="381000"/>
          </a:xfrm>
          <a:prstGeom prst="rect">
            <a:avLst/>
          </a:prstGeom>
          <a:noFill/>
          <a:ln>
            <a:noFill/>
          </a:ln>
        </p:spPr>
      </p:pic>
      <p:pic>
        <p:nvPicPr>
          <p:cNvPr id="364" name="Google Shape;364;p43"/>
          <p:cNvPicPr preferRelativeResize="0"/>
          <p:nvPr/>
        </p:nvPicPr>
        <p:blipFill rotWithShape="1">
          <a:blip r:embed="rId5">
            <a:alphaModFix/>
          </a:blip>
          <a:srcRect/>
          <a:stretch/>
        </p:blipFill>
        <p:spPr>
          <a:xfrm>
            <a:off x="2494488" y="4898415"/>
            <a:ext cx="7820025" cy="381000"/>
          </a:xfrm>
          <a:prstGeom prst="rect">
            <a:avLst/>
          </a:prstGeom>
          <a:noFill/>
          <a:ln>
            <a:noFill/>
          </a:ln>
        </p:spPr>
      </p:pic>
      <p:pic>
        <p:nvPicPr>
          <p:cNvPr id="365" name="Google Shape;365;p43"/>
          <p:cNvPicPr preferRelativeResize="0"/>
          <p:nvPr/>
        </p:nvPicPr>
        <p:blipFill rotWithShape="1">
          <a:blip r:embed="rId6">
            <a:alphaModFix/>
          </a:blip>
          <a:srcRect/>
          <a:stretch/>
        </p:blipFill>
        <p:spPr>
          <a:xfrm>
            <a:off x="2560101" y="5394905"/>
            <a:ext cx="78676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 calcmode="lin" valueType="num">
                                      <p:cBhvr additive="base">
                                        <p:cTn id="7" dur="500"/>
                                        <p:tgtEl>
                                          <p:spTgt spid="35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 calcmode="lin" valueType="num">
                                      <p:cBhvr additive="base">
                                        <p:cTn id="12" dur="500"/>
                                        <p:tgtEl>
                                          <p:spTgt spid="36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anim calcmode="lin" valueType="num">
                                      <p:cBhvr additive="base">
                                        <p:cTn id="17" dur="500"/>
                                        <p:tgtEl>
                                          <p:spTgt spid="3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3"/>
                                        </p:tgtEl>
                                        <p:attrNameLst>
                                          <p:attrName>style.visibility</p:attrName>
                                        </p:attrNameLst>
                                      </p:cBhvr>
                                      <p:to>
                                        <p:strVal val="visible"/>
                                      </p:to>
                                    </p:set>
                                    <p:anim calcmode="lin" valueType="num">
                                      <p:cBhvr additive="base">
                                        <p:cTn id="22" dur="500"/>
                                        <p:tgtEl>
                                          <p:spTgt spid="36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60"/>
                                        </p:tgtEl>
                                        <p:attrNameLst>
                                          <p:attrName>style.visibility</p:attrName>
                                        </p:attrNameLst>
                                      </p:cBhvr>
                                      <p:to>
                                        <p:strVal val="visible"/>
                                      </p:to>
                                    </p:set>
                                    <p:anim calcmode="lin" valueType="num">
                                      <p:cBhvr additive="base">
                                        <p:cTn id="27" dur="500"/>
                                        <p:tgtEl>
                                          <p:spTgt spid="36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4"/>
                                        </p:tgtEl>
                                        <p:attrNameLst>
                                          <p:attrName>style.visibility</p:attrName>
                                        </p:attrNameLst>
                                      </p:cBhvr>
                                      <p:to>
                                        <p:strVal val="visible"/>
                                      </p:to>
                                    </p:set>
                                    <p:anim calcmode="lin" valueType="num">
                                      <p:cBhvr additive="base">
                                        <p:cTn id="32" dur="500"/>
                                        <p:tgtEl>
                                          <p:spTgt spid="36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1"/>
                                        </p:tgtEl>
                                        <p:attrNameLst>
                                          <p:attrName>style.visibility</p:attrName>
                                        </p:attrNameLst>
                                      </p:cBhvr>
                                      <p:to>
                                        <p:strVal val="visible"/>
                                      </p:to>
                                    </p:set>
                                    <p:anim calcmode="lin" valueType="num">
                                      <p:cBhvr additive="base">
                                        <p:cTn id="37" dur="500"/>
                                        <p:tgtEl>
                                          <p:spTgt spid="36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 calcmode="lin" valueType="num">
                                      <p:cBhvr additive="base">
                                        <p:cTn id="42" dur="500"/>
                                        <p:tgtEl>
                                          <p:spTgt spid="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9CF-47CE-46FB-82CE-EA5E725FF82A}"/>
              </a:ext>
            </a:extLst>
          </p:cNvPr>
          <p:cNvSpPr>
            <a:spLocks noGrp="1"/>
          </p:cNvSpPr>
          <p:nvPr>
            <p:ph type="title"/>
          </p:nvPr>
        </p:nvSpPr>
        <p:spPr/>
        <p:txBody>
          <a:bodyPr/>
          <a:lstStyle/>
          <a:p>
            <a:r>
              <a:rPr lang="en-IN" dirty="0"/>
              <a:t>Dequeue</a:t>
            </a:r>
          </a:p>
        </p:txBody>
      </p:sp>
      <p:sp>
        <p:nvSpPr>
          <p:cNvPr id="3" name="Text Placeholder 2">
            <a:extLst>
              <a:ext uri="{FF2B5EF4-FFF2-40B4-BE49-F238E27FC236}">
                <a16:creationId xmlns:a16="http://schemas.microsoft.com/office/drawing/2014/main" id="{5CF11B41-1E6D-4A87-A47D-6EC4427E73C4}"/>
              </a:ext>
            </a:extLst>
          </p:cNvPr>
          <p:cNvSpPr>
            <a:spLocks noGrp="1"/>
          </p:cNvSpPr>
          <p:nvPr>
            <p:ph type="body" idx="1"/>
          </p:nvPr>
        </p:nvSpPr>
        <p:spPr>
          <a:xfrm>
            <a:off x="609441" y="1600201"/>
            <a:ext cx="10969943" cy="5152291"/>
          </a:xfrm>
        </p:spPr>
        <p:txBody>
          <a:bodyPr>
            <a:normAutofit fontScale="62500" lnSpcReduction="20000"/>
          </a:bodyPr>
          <a:lstStyle/>
          <a:p>
            <a:pPr marL="25400" indent="0">
              <a:buNone/>
            </a:pPr>
            <a:r>
              <a:rPr lang="en-IN" dirty="0"/>
              <a:t>#include &lt;iostream&gt;</a:t>
            </a:r>
          </a:p>
          <a:p>
            <a:pPr marL="25400" indent="0">
              <a:buNone/>
            </a:pPr>
            <a:r>
              <a:rPr lang="en-IN" dirty="0"/>
              <a:t>#include &lt;deque&gt;</a:t>
            </a:r>
          </a:p>
          <a:p>
            <a:pPr marL="25400" indent="0">
              <a:buNone/>
            </a:pPr>
            <a:r>
              <a:rPr lang="en-IN" dirty="0"/>
              <a:t>using namespace std;</a:t>
            </a:r>
          </a:p>
          <a:p>
            <a:pPr marL="25400" indent="0">
              <a:buNone/>
            </a:pPr>
            <a:r>
              <a:rPr lang="en-IN" dirty="0"/>
              <a:t>int main()</a:t>
            </a:r>
          </a:p>
          <a:p>
            <a:pPr marL="25400" indent="0">
              <a:buNone/>
            </a:pPr>
            <a:r>
              <a:rPr lang="en-IN" dirty="0"/>
              <a:t>{</a:t>
            </a:r>
          </a:p>
          <a:p>
            <a:pPr marL="482600" lvl="1" indent="0">
              <a:buNone/>
            </a:pPr>
            <a:r>
              <a:rPr lang="en-IN" dirty="0"/>
              <a:t>deque&lt;int&gt; </a:t>
            </a:r>
            <a:r>
              <a:rPr lang="en-IN" dirty="0" err="1"/>
              <a:t>deq</a:t>
            </a:r>
            <a:r>
              <a:rPr lang="en-IN" dirty="0"/>
              <a:t>;</a:t>
            </a:r>
          </a:p>
          <a:p>
            <a:pPr marL="482600" lvl="1" indent="0">
              <a:buNone/>
            </a:pPr>
            <a:r>
              <a:rPr lang="en-IN" dirty="0" err="1"/>
              <a:t>deq.push_back</a:t>
            </a:r>
            <a:r>
              <a:rPr lang="en-IN" dirty="0"/>
              <a:t>(30); //push items on back</a:t>
            </a:r>
          </a:p>
          <a:p>
            <a:pPr marL="482600" lvl="1" indent="0">
              <a:buNone/>
            </a:pPr>
            <a:r>
              <a:rPr lang="en-IN" dirty="0" err="1"/>
              <a:t>deq.push_back</a:t>
            </a:r>
            <a:r>
              <a:rPr lang="en-IN" dirty="0"/>
              <a:t>(40);</a:t>
            </a:r>
          </a:p>
          <a:p>
            <a:pPr marL="482600" lvl="1" indent="0">
              <a:buNone/>
            </a:pPr>
            <a:r>
              <a:rPr lang="en-IN" dirty="0" err="1"/>
              <a:t>deq.push_back</a:t>
            </a:r>
            <a:r>
              <a:rPr lang="en-IN" dirty="0"/>
              <a:t>(50);</a:t>
            </a:r>
          </a:p>
          <a:p>
            <a:pPr marL="482600" lvl="1" indent="0">
              <a:buNone/>
            </a:pPr>
            <a:r>
              <a:rPr lang="en-IN" dirty="0" err="1"/>
              <a:t>deq.push_front</a:t>
            </a:r>
            <a:r>
              <a:rPr lang="en-IN" dirty="0"/>
              <a:t>(20); //push items on front</a:t>
            </a:r>
          </a:p>
          <a:p>
            <a:pPr marL="482600" lvl="1" indent="0">
              <a:buNone/>
            </a:pPr>
            <a:r>
              <a:rPr lang="en-IN" dirty="0" err="1"/>
              <a:t>deq.push_front</a:t>
            </a:r>
            <a:r>
              <a:rPr lang="en-IN" dirty="0"/>
              <a:t>(10);</a:t>
            </a:r>
          </a:p>
          <a:p>
            <a:pPr marL="482600" lvl="1" indent="0">
              <a:buNone/>
            </a:pPr>
            <a:r>
              <a:rPr lang="en-IN" dirty="0" err="1"/>
              <a:t>deq</a:t>
            </a:r>
            <a:r>
              <a:rPr lang="en-IN" dirty="0"/>
              <a:t>[2] = 33; //change middle item</a:t>
            </a:r>
          </a:p>
          <a:p>
            <a:pPr marL="482600" lvl="1" indent="0">
              <a:buNone/>
            </a:pPr>
            <a:r>
              <a:rPr lang="en-IN" dirty="0"/>
              <a:t>for(int j=0; j&lt;</a:t>
            </a:r>
            <a:r>
              <a:rPr lang="en-IN" dirty="0" err="1"/>
              <a:t>deq.size</a:t>
            </a:r>
            <a:r>
              <a:rPr lang="en-IN" dirty="0"/>
              <a:t>(); </a:t>
            </a:r>
            <a:r>
              <a:rPr lang="en-IN" dirty="0" err="1"/>
              <a:t>j++</a:t>
            </a:r>
            <a:r>
              <a:rPr lang="en-IN" dirty="0"/>
              <a:t>)</a:t>
            </a:r>
          </a:p>
          <a:p>
            <a:pPr marL="482600" lvl="1" indent="0">
              <a:buNone/>
            </a:pPr>
            <a:r>
              <a:rPr lang="en-IN" dirty="0" err="1"/>
              <a:t>cout</a:t>
            </a:r>
            <a:r>
              <a:rPr lang="en-IN" dirty="0"/>
              <a:t> &lt;&lt; </a:t>
            </a:r>
            <a:r>
              <a:rPr lang="en-IN" dirty="0" err="1"/>
              <a:t>deq</a:t>
            </a:r>
            <a:r>
              <a:rPr lang="en-IN" dirty="0"/>
              <a:t>[j] &lt;&lt; ‘ ‘; //display items</a:t>
            </a:r>
          </a:p>
          <a:p>
            <a:pPr marL="482600" lvl="1" indent="0">
              <a:buNone/>
            </a:pPr>
            <a:r>
              <a:rPr lang="en-IN" dirty="0" err="1"/>
              <a:t>cout</a:t>
            </a:r>
            <a:r>
              <a:rPr lang="en-IN" dirty="0"/>
              <a:t> &lt;&lt; </a:t>
            </a:r>
            <a:r>
              <a:rPr lang="en-IN" dirty="0" err="1"/>
              <a:t>endl</a:t>
            </a:r>
            <a:r>
              <a:rPr lang="en-IN" dirty="0"/>
              <a:t>;</a:t>
            </a:r>
          </a:p>
          <a:p>
            <a:pPr marL="482600" lvl="1" indent="0">
              <a:buNone/>
            </a:pPr>
            <a:r>
              <a:rPr lang="en-IN" dirty="0"/>
              <a:t>return 0;</a:t>
            </a:r>
          </a:p>
          <a:p>
            <a:pPr marL="25400" indent="0">
              <a:buNone/>
            </a:pPr>
            <a:r>
              <a:rPr lang="en-IN" dirty="0"/>
              <a:t>}</a:t>
            </a:r>
          </a:p>
        </p:txBody>
      </p:sp>
    </p:spTree>
    <p:extLst>
      <p:ext uri="{BB962C8B-B14F-4D97-AF65-F5344CB8AC3E}">
        <p14:creationId xmlns:p14="http://schemas.microsoft.com/office/powerpoint/2010/main" val="44914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dirty="0">
                <a:latin typeface="Calibri"/>
                <a:ea typeface="Calibri"/>
                <a:cs typeface="Calibri"/>
                <a:sym typeface="Calibri"/>
              </a:rPr>
              <a:t>List</a:t>
            </a:r>
            <a:endParaRPr dirty="0">
              <a:latin typeface="Calibri"/>
              <a:ea typeface="Calibri"/>
              <a:cs typeface="Calibri"/>
              <a:sym typeface="Calibri"/>
            </a:endParaRPr>
          </a:p>
        </p:txBody>
      </p:sp>
      <p:pic>
        <p:nvPicPr>
          <p:cNvPr id="371" name="Google Shape;371;p44"/>
          <p:cNvPicPr preferRelativeResize="0"/>
          <p:nvPr/>
        </p:nvPicPr>
        <p:blipFill rotWithShape="1">
          <a:blip r:embed="rId3">
            <a:alphaModFix/>
          </a:blip>
          <a:srcRect/>
          <a:stretch/>
        </p:blipFill>
        <p:spPr>
          <a:xfrm>
            <a:off x="3122612" y="1566300"/>
            <a:ext cx="6343650" cy="714375"/>
          </a:xfrm>
          <a:prstGeom prst="rect">
            <a:avLst/>
          </a:prstGeom>
          <a:noFill/>
          <a:ln>
            <a:noFill/>
          </a:ln>
        </p:spPr>
      </p:pic>
      <p:pic>
        <p:nvPicPr>
          <p:cNvPr id="372" name="Google Shape;372;p44"/>
          <p:cNvPicPr preferRelativeResize="0"/>
          <p:nvPr/>
        </p:nvPicPr>
        <p:blipFill rotWithShape="1">
          <a:blip r:embed="rId4">
            <a:alphaModFix/>
          </a:blip>
          <a:srcRect/>
          <a:stretch/>
        </p:blipFill>
        <p:spPr>
          <a:xfrm>
            <a:off x="5027612" y="2537050"/>
            <a:ext cx="3352800" cy="800100"/>
          </a:xfrm>
          <a:prstGeom prst="rect">
            <a:avLst/>
          </a:prstGeom>
          <a:noFill/>
          <a:ln>
            <a:noFill/>
          </a:ln>
        </p:spPr>
      </p:pic>
      <p:pic>
        <p:nvPicPr>
          <p:cNvPr id="373" name="Google Shape;373;p44"/>
          <p:cNvPicPr preferRelativeResize="0"/>
          <p:nvPr/>
        </p:nvPicPr>
        <p:blipFill rotWithShape="1">
          <a:blip r:embed="rId5">
            <a:alphaModFix/>
          </a:blip>
          <a:srcRect/>
          <a:stretch/>
        </p:blipFill>
        <p:spPr>
          <a:xfrm>
            <a:off x="5027612" y="2548586"/>
            <a:ext cx="4286250" cy="723900"/>
          </a:xfrm>
          <a:prstGeom prst="rect">
            <a:avLst/>
          </a:prstGeom>
          <a:noFill/>
          <a:ln>
            <a:noFill/>
          </a:ln>
        </p:spPr>
      </p:pic>
      <p:pic>
        <p:nvPicPr>
          <p:cNvPr id="374" name="Google Shape;374;p44"/>
          <p:cNvPicPr preferRelativeResize="0"/>
          <p:nvPr/>
        </p:nvPicPr>
        <p:blipFill rotWithShape="1">
          <a:blip r:embed="rId6">
            <a:alphaModFix/>
          </a:blip>
          <a:srcRect/>
          <a:stretch/>
        </p:blipFill>
        <p:spPr>
          <a:xfrm>
            <a:off x="5027612" y="2537050"/>
            <a:ext cx="5210175" cy="704850"/>
          </a:xfrm>
          <a:prstGeom prst="rect">
            <a:avLst/>
          </a:prstGeom>
          <a:noFill/>
          <a:ln>
            <a:noFill/>
          </a:ln>
        </p:spPr>
      </p:pic>
      <p:pic>
        <p:nvPicPr>
          <p:cNvPr id="375" name="Google Shape;375;p44"/>
          <p:cNvPicPr preferRelativeResize="0"/>
          <p:nvPr/>
        </p:nvPicPr>
        <p:blipFill rotWithShape="1">
          <a:blip r:embed="rId7">
            <a:alphaModFix/>
          </a:blip>
          <a:srcRect/>
          <a:stretch/>
        </p:blipFill>
        <p:spPr>
          <a:xfrm>
            <a:off x="4037012" y="4725170"/>
            <a:ext cx="3771900" cy="257175"/>
          </a:xfrm>
          <a:prstGeom prst="rect">
            <a:avLst/>
          </a:prstGeom>
          <a:noFill/>
          <a:ln>
            <a:noFill/>
          </a:ln>
        </p:spPr>
      </p:pic>
      <p:pic>
        <p:nvPicPr>
          <p:cNvPr id="376" name="Google Shape;376;p44"/>
          <p:cNvPicPr preferRelativeResize="0"/>
          <p:nvPr/>
        </p:nvPicPr>
        <p:blipFill rotWithShape="1">
          <a:blip r:embed="rId8">
            <a:alphaModFix/>
          </a:blip>
          <a:srcRect/>
          <a:stretch/>
        </p:blipFill>
        <p:spPr>
          <a:xfrm>
            <a:off x="4048612" y="5046906"/>
            <a:ext cx="5743575" cy="209550"/>
          </a:xfrm>
          <a:prstGeom prst="rect">
            <a:avLst/>
          </a:prstGeom>
          <a:noFill/>
          <a:ln>
            <a:noFill/>
          </a:ln>
        </p:spPr>
      </p:pic>
      <p:pic>
        <p:nvPicPr>
          <p:cNvPr id="377" name="Google Shape;377;p44"/>
          <p:cNvPicPr preferRelativeResize="0"/>
          <p:nvPr/>
        </p:nvPicPr>
        <p:blipFill rotWithShape="1">
          <a:blip r:embed="rId9">
            <a:alphaModFix/>
          </a:blip>
          <a:srcRect/>
          <a:stretch/>
        </p:blipFill>
        <p:spPr>
          <a:xfrm>
            <a:off x="4048612" y="5384723"/>
            <a:ext cx="6115050" cy="20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 calcmode="lin" valueType="num">
                                      <p:cBhvr additive="base">
                                        <p:cTn id="7" dur="500"/>
                                        <p:tgtEl>
                                          <p:spTgt spid="37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 calcmode="lin" valueType="num">
                                      <p:cBhvr additive="base">
                                        <p:cTn id="12" dur="500"/>
                                        <p:tgtEl>
                                          <p:spTgt spid="37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72"/>
                                        </p:tgtEl>
                                        <p:attrNameLst>
                                          <p:attrName>style.visibility</p:attrName>
                                        </p:attrNameLst>
                                      </p:cBhvr>
                                      <p:to>
                                        <p:strVal val="visible"/>
                                      </p:to>
                                    </p:set>
                                    <p:anim calcmode="lin" valueType="num">
                                      <p:cBhvr additive="base">
                                        <p:cTn id="17" dur="500"/>
                                        <p:tgtEl>
                                          <p:spTgt spid="37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76"/>
                                        </p:tgtEl>
                                        <p:attrNameLst>
                                          <p:attrName>style.visibility</p:attrName>
                                        </p:attrNameLst>
                                      </p:cBhvr>
                                      <p:to>
                                        <p:strVal val="visible"/>
                                      </p:to>
                                    </p:set>
                                    <p:anim calcmode="lin" valueType="num">
                                      <p:cBhvr additive="base">
                                        <p:cTn id="22" dur="500"/>
                                        <p:tgtEl>
                                          <p:spTgt spid="37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anim calcmode="lin" valueType="num">
                                      <p:cBhvr additive="base">
                                        <p:cTn id="27" dur="500"/>
                                        <p:tgtEl>
                                          <p:spTgt spid="37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77"/>
                                        </p:tgtEl>
                                        <p:attrNameLst>
                                          <p:attrName>style.visibility</p:attrName>
                                        </p:attrNameLst>
                                      </p:cBhvr>
                                      <p:to>
                                        <p:strVal val="visible"/>
                                      </p:to>
                                    </p:set>
                                    <p:anim calcmode="lin" valueType="num">
                                      <p:cBhvr additive="base">
                                        <p:cTn id="32" dur="500"/>
                                        <p:tgtEl>
                                          <p:spTgt spid="37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4"/>
                                        </p:tgtEl>
                                        <p:attrNameLst>
                                          <p:attrName>style.visibility</p:attrName>
                                        </p:attrNameLst>
                                      </p:cBhvr>
                                      <p:to>
                                        <p:strVal val="visible"/>
                                      </p:to>
                                    </p:set>
                                    <p:anim calcmode="lin" valueType="num">
                                      <p:cBhvr additive="base">
                                        <p:cTn id="37" dur="500"/>
                                        <p:tgtEl>
                                          <p:spTgt spid="3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0F3D-8C33-425C-9C96-33AE5C287857}"/>
              </a:ext>
            </a:extLst>
          </p:cNvPr>
          <p:cNvSpPr>
            <a:spLocks noGrp="1"/>
          </p:cNvSpPr>
          <p:nvPr>
            <p:ph type="title"/>
          </p:nvPr>
        </p:nvSpPr>
        <p:spPr/>
        <p:txBody>
          <a:bodyPr>
            <a:normAutofit fontScale="90000"/>
          </a:bodyPr>
          <a:lstStyle/>
          <a:p>
            <a:r>
              <a:rPr lang="en-US" dirty="0"/>
              <a:t>Member Functions </a:t>
            </a:r>
            <a:r>
              <a:rPr lang="en-US" dirty="0" err="1"/>
              <a:t>push_front</a:t>
            </a:r>
            <a:r>
              <a:rPr lang="en-US" dirty="0"/>
              <a:t>(), front(), and </a:t>
            </a:r>
            <a:r>
              <a:rPr lang="en-US" dirty="0" err="1"/>
              <a:t>pop_front</a:t>
            </a:r>
            <a:endParaRPr lang="en-IN" dirty="0"/>
          </a:p>
        </p:txBody>
      </p:sp>
      <p:sp>
        <p:nvSpPr>
          <p:cNvPr id="3" name="Text Placeholder 2">
            <a:extLst>
              <a:ext uri="{FF2B5EF4-FFF2-40B4-BE49-F238E27FC236}">
                <a16:creationId xmlns:a16="http://schemas.microsoft.com/office/drawing/2014/main" id="{B547C022-C507-4AC9-B69C-34F0D7AD1E58}"/>
              </a:ext>
            </a:extLst>
          </p:cNvPr>
          <p:cNvSpPr>
            <a:spLocks noGrp="1"/>
          </p:cNvSpPr>
          <p:nvPr>
            <p:ph type="body" idx="1"/>
          </p:nvPr>
        </p:nvSpPr>
        <p:spPr>
          <a:xfrm>
            <a:off x="609441" y="1417639"/>
            <a:ext cx="10969943" cy="5440362"/>
          </a:xfrm>
        </p:spPr>
        <p:txBody>
          <a:bodyPr>
            <a:normAutofit fontScale="70000" lnSpcReduction="20000"/>
          </a:bodyPr>
          <a:lstStyle/>
          <a:p>
            <a:pPr marL="25400" indent="0">
              <a:buNone/>
            </a:pPr>
            <a:r>
              <a:rPr lang="en-IN" dirty="0"/>
              <a:t>#include &lt;iostream&gt;</a:t>
            </a:r>
          </a:p>
          <a:p>
            <a:pPr marL="25400" indent="0">
              <a:buNone/>
            </a:pPr>
            <a:r>
              <a:rPr lang="en-IN" dirty="0"/>
              <a:t>#include &lt;list&gt;</a:t>
            </a:r>
          </a:p>
          <a:p>
            <a:pPr marL="25400" indent="0">
              <a:buNone/>
            </a:pPr>
            <a:r>
              <a:rPr lang="en-IN" dirty="0"/>
              <a:t>using namespace std;</a:t>
            </a:r>
          </a:p>
          <a:p>
            <a:pPr marL="25400" indent="0">
              <a:buNone/>
            </a:pPr>
            <a:r>
              <a:rPr lang="en-IN" dirty="0"/>
              <a:t>int main()</a:t>
            </a:r>
          </a:p>
          <a:p>
            <a:pPr marL="25400" indent="0">
              <a:buNone/>
            </a:pPr>
            <a:r>
              <a:rPr lang="en-IN" dirty="0"/>
              <a:t>{</a:t>
            </a:r>
          </a:p>
          <a:p>
            <a:pPr marL="482600" lvl="1" indent="0">
              <a:buNone/>
            </a:pPr>
            <a:r>
              <a:rPr lang="en-IN" dirty="0"/>
              <a:t>list&lt;int&gt; </a:t>
            </a:r>
            <a:r>
              <a:rPr lang="en-IN" dirty="0" err="1"/>
              <a:t>ilist</a:t>
            </a:r>
            <a:r>
              <a:rPr lang="en-IN" dirty="0"/>
              <a:t>;</a:t>
            </a:r>
          </a:p>
          <a:p>
            <a:pPr marL="482600" lvl="1" indent="0">
              <a:buNone/>
            </a:pPr>
            <a:r>
              <a:rPr lang="en-IN" dirty="0" err="1"/>
              <a:t>ilist.push_back</a:t>
            </a:r>
            <a:r>
              <a:rPr lang="en-IN" dirty="0"/>
              <a:t>(30); //push items on back</a:t>
            </a:r>
          </a:p>
          <a:p>
            <a:pPr marL="482600" lvl="1" indent="0">
              <a:buNone/>
            </a:pPr>
            <a:r>
              <a:rPr lang="en-IN" dirty="0" err="1"/>
              <a:t>ilist.push_back</a:t>
            </a:r>
            <a:r>
              <a:rPr lang="en-IN" dirty="0"/>
              <a:t>(40);</a:t>
            </a:r>
          </a:p>
          <a:p>
            <a:pPr marL="482600" lvl="1" indent="0">
              <a:buNone/>
            </a:pPr>
            <a:r>
              <a:rPr lang="en-IN" dirty="0" err="1"/>
              <a:t>ilist.push_front</a:t>
            </a:r>
            <a:r>
              <a:rPr lang="en-IN" dirty="0"/>
              <a:t>(20); //push items on front</a:t>
            </a:r>
          </a:p>
          <a:p>
            <a:pPr marL="482600" lvl="1" indent="0">
              <a:buNone/>
            </a:pPr>
            <a:r>
              <a:rPr lang="en-IN" dirty="0" err="1"/>
              <a:t>ilist.push_front</a:t>
            </a:r>
            <a:r>
              <a:rPr lang="en-IN" dirty="0"/>
              <a:t>(10);</a:t>
            </a:r>
          </a:p>
          <a:p>
            <a:pPr marL="482600" lvl="1" indent="0">
              <a:buNone/>
            </a:pPr>
            <a:r>
              <a:rPr lang="en-IN" dirty="0"/>
              <a:t>int size = </a:t>
            </a:r>
            <a:r>
              <a:rPr lang="en-IN" dirty="0" err="1"/>
              <a:t>ilist.size</a:t>
            </a:r>
            <a:r>
              <a:rPr lang="en-IN" dirty="0"/>
              <a:t>(); //number of items</a:t>
            </a:r>
          </a:p>
          <a:p>
            <a:pPr marL="482600" lvl="1" indent="0">
              <a:buNone/>
            </a:pPr>
            <a:r>
              <a:rPr lang="en-IN" dirty="0"/>
              <a:t>for(int j=0; j&lt;size; </a:t>
            </a:r>
            <a:r>
              <a:rPr lang="en-IN" dirty="0" err="1"/>
              <a:t>j++</a:t>
            </a:r>
            <a:r>
              <a:rPr lang="en-IN" dirty="0"/>
              <a:t>)</a:t>
            </a:r>
          </a:p>
          <a:p>
            <a:pPr marL="482600" lvl="1" indent="0">
              <a:buNone/>
            </a:pPr>
            <a:r>
              <a:rPr lang="en-IN" dirty="0"/>
              <a:t>{</a:t>
            </a:r>
          </a:p>
          <a:p>
            <a:pPr marL="482600" lvl="1" indent="0">
              <a:buNone/>
            </a:pPr>
            <a:r>
              <a:rPr lang="en-IN" dirty="0" err="1"/>
              <a:t>cout</a:t>
            </a:r>
            <a:r>
              <a:rPr lang="en-IN" dirty="0"/>
              <a:t> &lt;&lt; </a:t>
            </a:r>
            <a:r>
              <a:rPr lang="en-IN" dirty="0" err="1"/>
              <a:t>ilist.front</a:t>
            </a:r>
            <a:r>
              <a:rPr lang="en-IN" dirty="0"/>
              <a:t>() &lt;&lt; ‘ ‘; //read item from front</a:t>
            </a:r>
          </a:p>
          <a:p>
            <a:pPr marL="482600" lvl="1" indent="0">
              <a:buNone/>
            </a:pPr>
            <a:r>
              <a:rPr lang="en-IN" dirty="0" err="1"/>
              <a:t>ilist.pop_front</a:t>
            </a:r>
            <a:r>
              <a:rPr lang="en-IN" dirty="0"/>
              <a:t>(); //pop item off front } </a:t>
            </a:r>
            <a:r>
              <a:rPr lang="en-IN" dirty="0" err="1"/>
              <a:t>cout</a:t>
            </a:r>
            <a:r>
              <a:rPr lang="en-IN" dirty="0"/>
              <a:t> &lt;&lt; </a:t>
            </a:r>
            <a:r>
              <a:rPr lang="en-IN" dirty="0" err="1"/>
              <a:t>endl</a:t>
            </a:r>
            <a:r>
              <a:rPr lang="en-IN" dirty="0"/>
              <a:t>; return 0;</a:t>
            </a:r>
          </a:p>
          <a:p>
            <a:pPr marL="25400" indent="0">
              <a:buNone/>
            </a:pPr>
            <a:r>
              <a:rPr lang="en-IN" dirty="0"/>
              <a:t>}</a:t>
            </a:r>
          </a:p>
        </p:txBody>
      </p:sp>
    </p:spTree>
    <p:extLst>
      <p:ext uri="{BB962C8B-B14F-4D97-AF65-F5344CB8AC3E}">
        <p14:creationId xmlns:p14="http://schemas.microsoft.com/office/powerpoint/2010/main" val="1877311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ADEA-6671-46F4-BA26-4DDF2D87EB97}"/>
              </a:ext>
            </a:extLst>
          </p:cNvPr>
          <p:cNvSpPr>
            <a:spLocks noGrp="1"/>
          </p:cNvSpPr>
          <p:nvPr>
            <p:ph type="title"/>
          </p:nvPr>
        </p:nvSpPr>
        <p:spPr/>
        <p:txBody>
          <a:bodyPr>
            <a:normAutofit fontScale="90000"/>
          </a:bodyPr>
          <a:lstStyle/>
          <a:p>
            <a:r>
              <a:rPr lang="en-US" dirty="0"/>
              <a:t>Member Functions reverse(), merge(), and unique()</a:t>
            </a:r>
            <a:endParaRPr lang="en-IN" dirty="0"/>
          </a:p>
        </p:txBody>
      </p:sp>
      <p:sp>
        <p:nvSpPr>
          <p:cNvPr id="3" name="Text Placeholder 2">
            <a:extLst>
              <a:ext uri="{FF2B5EF4-FFF2-40B4-BE49-F238E27FC236}">
                <a16:creationId xmlns:a16="http://schemas.microsoft.com/office/drawing/2014/main" id="{97A9B612-ABA0-44A1-96D4-90EAD6F0AD86}"/>
              </a:ext>
            </a:extLst>
          </p:cNvPr>
          <p:cNvSpPr>
            <a:spLocks noGrp="1"/>
          </p:cNvSpPr>
          <p:nvPr>
            <p:ph type="body" idx="1"/>
          </p:nvPr>
        </p:nvSpPr>
        <p:spPr>
          <a:xfrm>
            <a:off x="609442" y="1600201"/>
            <a:ext cx="6311864" cy="5152291"/>
          </a:xfrm>
        </p:spPr>
        <p:txBody>
          <a:bodyPr>
            <a:noAutofit/>
          </a:bodyPr>
          <a:lstStyle/>
          <a:p>
            <a:pPr marL="25400" indent="0">
              <a:buNone/>
            </a:pPr>
            <a:r>
              <a:rPr lang="en-IN" sz="1800" dirty="0"/>
              <a:t>#include &lt;iostream&gt;</a:t>
            </a:r>
          </a:p>
          <a:p>
            <a:pPr marL="25400" indent="0">
              <a:buNone/>
            </a:pPr>
            <a:r>
              <a:rPr lang="en-IN" sz="1800" dirty="0"/>
              <a:t>#include &lt;list&gt;</a:t>
            </a:r>
          </a:p>
          <a:p>
            <a:pPr marL="25400" indent="0">
              <a:buNone/>
            </a:pPr>
            <a:r>
              <a:rPr lang="en-IN" sz="1800" dirty="0"/>
              <a:t>using namespace std;</a:t>
            </a:r>
          </a:p>
          <a:p>
            <a:pPr marL="25400" indent="0">
              <a:buNone/>
            </a:pPr>
            <a:r>
              <a:rPr lang="en-IN" sz="1800" dirty="0"/>
              <a:t>int main(){</a:t>
            </a:r>
          </a:p>
          <a:p>
            <a:pPr marL="25400" indent="0">
              <a:buNone/>
            </a:pPr>
            <a:r>
              <a:rPr lang="en-IN" sz="1800" dirty="0"/>
              <a:t>int j;</a:t>
            </a:r>
          </a:p>
          <a:p>
            <a:pPr marL="25400" indent="0">
              <a:buNone/>
            </a:pPr>
            <a:r>
              <a:rPr lang="en-IN" sz="1800" dirty="0"/>
              <a:t>list&lt;int&gt; list1, list2;</a:t>
            </a:r>
          </a:p>
          <a:p>
            <a:pPr marL="25400" indent="0">
              <a:buNone/>
            </a:pPr>
            <a:r>
              <a:rPr lang="en-IN" sz="1800" dirty="0"/>
              <a:t>int arr1[] = { 40, 30, 20, 10 };</a:t>
            </a:r>
          </a:p>
          <a:p>
            <a:pPr marL="25400" indent="0">
              <a:buNone/>
            </a:pPr>
            <a:r>
              <a:rPr lang="en-IN" sz="1800" dirty="0"/>
              <a:t>int arr2[] = { 15, 20, 25, 30, 35 }</a:t>
            </a:r>
          </a:p>
          <a:p>
            <a:pPr marL="25400" indent="0">
              <a:buNone/>
            </a:pPr>
            <a:r>
              <a:rPr lang="en-IN" sz="1800" dirty="0"/>
              <a:t>for(j=0; j&lt;4; </a:t>
            </a:r>
            <a:r>
              <a:rPr lang="en-IN" sz="1800" dirty="0" err="1"/>
              <a:t>j++</a:t>
            </a:r>
            <a:r>
              <a:rPr lang="en-IN" sz="1800" dirty="0"/>
              <a:t>)</a:t>
            </a:r>
          </a:p>
          <a:p>
            <a:pPr marL="25400" indent="0">
              <a:buNone/>
            </a:pPr>
            <a:r>
              <a:rPr lang="en-IN" sz="1800" dirty="0"/>
              <a:t>list1.push_back( arr1[j] ); //list1: 40, 30, 20, 10</a:t>
            </a:r>
          </a:p>
          <a:p>
            <a:pPr marL="25400" indent="0">
              <a:buNone/>
            </a:pPr>
            <a:r>
              <a:rPr lang="en-IN" sz="1800" dirty="0"/>
              <a:t>for(j=0; j&lt;5; </a:t>
            </a:r>
            <a:r>
              <a:rPr lang="en-IN" sz="1800" dirty="0" err="1"/>
              <a:t>j++</a:t>
            </a:r>
            <a:r>
              <a:rPr lang="en-IN" sz="1800" dirty="0"/>
              <a:t>)</a:t>
            </a:r>
          </a:p>
          <a:p>
            <a:pPr marL="25400" indent="0">
              <a:buNone/>
            </a:pPr>
            <a:r>
              <a:rPr lang="en-IN" sz="1800" dirty="0"/>
              <a:t>list2.push_back( arr2[j] ); //list2: 15, 20, 25, 30, 35</a:t>
            </a:r>
          </a:p>
          <a:p>
            <a:pPr marL="25400" indent="0">
              <a:buNone/>
            </a:pPr>
            <a:endParaRPr lang="en-IN" sz="1600" dirty="0"/>
          </a:p>
        </p:txBody>
      </p:sp>
      <p:sp>
        <p:nvSpPr>
          <p:cNvPr id="4" name="Text Placeholder 2">
            <a:extLst>
              <a:ext uri="{FF2B5EF4-FFF2-40B4-BE49-F238E27FC236}">
                <a16:creationId xmlns:a16="http://schemas.microsoft.com/office/drawing/2014/main" id="{987C127A-7359-4DB2-AF86-41E91A95548A}"/>
              </a:ext>
            </a:extLst>
          </p:cNvPr>
          <p:cNvSpPr txBox="1">
            <a:spLocks/>
          </p:cNvSpPr>
          <p:nvPr/>
        </p:nvSpPr>
        <p:spPr>
          <a:xfrm>
            <a:off x="6344528" y="1597853"/>
            <a:ext cx="5666939" cy="515229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IN" sz="1800" dirty="0"/>
              <a:t>list1.reverse(); //reverse list1: 10 20 30 40</a:t>
            </a:r>
          </a:p>
          <a:p>
            <a:pPr marL="25400" indent="0">
              <a:buFont typeface="Arial"/>
              <a:buNone/>
            </a:pPr>
            <a:r>
              <a:rPr lang="en-IN" sz="1800" dirty="0"/>
              <a:t>list1.merge(list2); //merge list2 into list1</a:t>
            </a:r>
          </a:p>
          <a:p>
            <a:pPr marL="25400" indent="0">
              <a:buFont typeface="Arial"/>
              <a:buNone/>
            </a:pPr>
            <a:r>
              <a:rPr lang="en-IN" sz="1800" dirty="0"/>
              <a:t>list1.unique(); //remove duplicate 20 and 30</a:t>
            </a:r>
          </a:p>
          <a:p>
            <a:pPr marL="25400" indent="0">
              <a:buFont typeface="Arial"/>
              <a:buNone/>
            </a:pPr>
            <a:r>
              <a:rPr lang="en-IN" sz="1800" dirty="0"/>
              <a:t>int size = list1.size();</a:t>
            </a:r>
          </a:p>
          <a:p>
            <a:pPr marL="25400" indent="0">
              <a:buFont typeface="Arial"/>
              <a:buNone/>
            </a:pPr>
            <a:r>
              <a:rPr lang="en-IN" sz="1800" dirty="0"/>
              <a:t>while( !list1.empty() )</a:t>
            </a:r>
          </a:p>
          <a:p>
            <a:pPr marL="25400" indent="0">
              <a:buFont typeface="Arial"/>
              <a:buNone/>
            </a:pPr>
            <a:r>
              <a:rPr lang="en-IN" sz="1800" dirty="0"/>
              <a:t>{</a:t>
            </a:r>
          </a:p>
          <a:p>
            <a:pPr marL="25400" indent="0">
              <a:buFont typeface="Arial"/>
              <a:buNone/>
            </a:pPr>
            <a:r>
              <a:rPr lang="en-IN" sz="1800" dirty="0" err="1"/>
              <a:t>cout</a:t>
            </a:r>
            <a:r>
              <a:rPr lang="en-IN" sz="1800" dirty="0"/>
              <a:t> &lt;&lt; list1.front() &lt;&lt; ‘ ‘; //read item from front</a:t>
            </a:r>
          </a:p>
          <a:p>
            <a:pPr marL="25400" indent="0">
              <a:buFont typeface="Arial"/>
              <a:buNone/>
            </a:pPr>
            <a:r>
              <a:rPr lang="en-IN" sz="1800" dirty="0"/>
              <a:t>list1.pop_front(); //pop item off front</a:t>
            </a:r>
          </a:p>
          <a:p>
            <a:pPr marL="25400" indent="0">
              <a:buFont typeface="Arial"/>
              <a:buNone/>
            </a:pPr>
            <a:r>
              <a:rPr lang="en-IN" sz="1800" dirty="0"/>
              <a:t>}</a:t>
            </a:r>
          </a:p>
          <a:p>
            <a:pPr marL="25400" indent="0">
              <a:buFont typeface="Arial"/>
              <a:buNone/>
            </a:pPr>
            <a:r>
              <a:rPr lang="en-IN" sz="1800" dirty="0" err="1"/>
              <a:t>cout</a:t>
            </a:r>
            <a:r>
              <a:rPr lang="en-IN" sz="1800" dirty="0"/>
              <a:t> &lt;&lt; </a:t>
            </a:r>
            <a:r>
              <a:rPr lang="en-IN" sz="1800" dirty="0" err="1"/>
              <a:t>endl</a:t>
            </a:r>
            <a:r>
              <a:rPr lang="en-IN" sz="1800" dirty="0"/>
              <a:t>;</a:t>
            </a:r>
          </a:p>
          <a:p>
            <a:pPr marL="25400" indent="0">
              <a:buFont typeface="Arial"/>
              <a:buNone/>
            </a:pPr>
            <a:r>
              <a:rPr lang="en-IN" sz="1800" dirty="0"/>
              <a:t>return 0;</a:t>
            </a:r>
          </a:p>
          <a:p>
            <a:pPr marL="25400" indent="0">
              <a:buFont typeface="Arial"/>
              <a:buNone/>
            </a:pPr>
            <a:r>
              <a:rPr lang="en-IN" sz="1800" dirty="0"/>
              <a:t>}</a:t>
            </a:r>
          </a:p>
        </p:txBody>
      </p:sp>
    </p:spTree>
    <p:extLst>
      <p:ext uri="{BB962C8B-B14F-4D97-AF65-F5344CB8AC3E}">
        <p14:creationId xmlns:p14="http://schemas.microsoft.com/office/powerpoint/2010/main" val="420054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958A-16B3-45FE-BE04-E20AB8AC574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FA60B4A-4C7B-452D-93C0-A31573E37AD8}"/>
              </a:ext>
            </a:extLst>
          </p:cNvPr>
          <p:cNvPicPr>
            <a:picLocks noChangeAspect="1"/>
          </p:cNvPicPr>
          <p:nvPr/>
        </p:nvPicPr>
        <p:blipFill>
          <a:blip r:embed="rId2"/>
          <a:stretch>
            <a:fillRect/>
          </a:stretch>
        </p:blipFill>
        <p:spPr>
          <a:xfrm>
            <a:off x="2616591" y="407964"/>
            <a:ext cx="8117057" cy="5549924"/>
          </a:xfrm>
          <a:prstGeom prst="rect">
            <a:avLst/>
          </a:prstGeom>
        </p:spPr>
      </p:pic>
      <p:sp>
        <p:nvSpPr>
          <p:cNvPr id="3" name="Text Placeholder 2">
            <a:extLst>
              <a:ext uri="{FF2B5EF4-FFF2-40B4-BE49-F238E27FC236}">
                <a16:creationId xmlns:a16="http://schemas.microsoft.com/office/drawing/2014/main" id="{789905DC-C282-41B2-8128-B39FCF93B79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11405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Stack</a:t>
            </a:r>
            <a:endParaRPr>
              <a:latin typeface="Calibri"/>
              <a:ea typeface="Calibri"/>
              <a:cs typeface="Calibri"/>
              <a:sym typeface="Calibri"/>
            </a:endParaRPr>
          </a:p>
        </p:txBody>
      </p:sp>
      <p:sp>
        <p:nvSpPr>
          <p:cNvPr id="383" name="Google Shape;383;p45"/>
          <p:cNvSpPr txBox="1"/>
          <p:nvPr/>
        </p:nvSpPr>
        <p:spPr>
          <a:xfrm>
            <a:off x="183977" y="1231551"/>
            <a:ext cx="5411787" cy="563231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#include&lt;stack&gt;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#include&lt;iostream&gt;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using namespace std</a:t>
            </a:r>
            <a:endParaRPr sz="24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int main()</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stack &lt;int&gt; s</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int ch,elem;</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cout&lt;&lt;“push”&lt;&lt;“pop”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cin&gt;&gt;ch;</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swicth(ch)</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case 1:cout&lt;&lt;“enter element:”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cin&gt;&gt;elem;</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s.push(elem);</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break;</a:t>
            </a:r>
            <a:endParaRPr/>
          </a:p>
        </p:txBody>
      </p:sp>
      <p:sp>
        <p:nvSpPr>
          <p:cNvPr id="384" name="Google Shape;384;p45"/>
          <p:cNvSpPr txBox="1"/>
          <p:nvPr/>
        </p:nvSpPr>
        <p:spPr>
          <a:xfrm>
            <a:off x="6682912" y="1539876"/>
            <a:ext cx="5411787" cy="34163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case 2: if(!stack.empty())</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cout&lt;&lt;stack.top();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s.pop();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else</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cout&lt;&lt;“\n stack empty:”</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 calcmode="lin" valueType="num">
                                      <p:cBhvr additive="base">
                                        <p:cTn id="7" dur="500"/>
                                        <p:tgtEl>
                                          <p:spTgt spid="38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4"/>
                                        </p:tgtEl>
                                        <p:attrNameLst>
                                          <p:attrName>style.visibility</p:attrName>
                                        </p:attrNameLst>
                                      </p:cBhvr>
                                      <p:to>
                                        <p:strVal val="visible"/>
                                      </p:to>
                                    </p:set>
                                    <p:anim calcmode="lin" valueType="num">
                                      <p:cBhvr additive="base">
                                        <p:cTn id="12" dur="500"/>
                                        <p:tgtEl>
                                          <p:spTgt spid="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body" idx="1"/>
          </p:nvPr>
        </p:nvSpPr>
        <p:spPr>
          <a:xfrm>
            <a:off x="531813" y="1981200"/>
            <a:ext cx="11125200" cy="4114800"/>
          </a:xfrm>
          <a:prstGeom prst="rect">
            <a:avLst/>
          </a:prstGeom>
          <a:noFill/>
          <a:ln>
            <a:noFill/>
          </a:ln>
        </p:spPr>
        <p:txBody>
          <a:bodyPr spcFirstLastPara="1" wrap="square" lIns="91425" tIns="45700" rIns="91425" bIns="45700" anchor="t" anchorCtr="0">
            <a:normAutofit/>
          </a:bodyPr>
          <a:lstStyle/>
          <a:p>
            <a:pPr marL="457200" marR="0" lvl="0" indent="-457200" algn="just" rtl="0">
              <a:lnSpc>
                <a:spcPct val="95000"/>
              </a:lnSpc>
              <a:spcBef>
                <a:spcPts val="0"/>
              </a:spcBef>
              <a:spcAft>
                <a:spcPts val="0"/>
              </a:spcAft>
              <a:buClr>
                <a:schemeClr val="dk1"/>
              </a:buClr>
              <a:buSzPts val="2100"/>
              <a:buFont typeface="Noto Sans Symbols"/>
              <a:buChar char="⮚"/>
            </a:pPr>
            <a:r>
              <a:rPr lang="en-US" sz="2800" b="0" i="0" u="none" strike="noStrike" cap="none">
                <a:solidFill>
                  <a:schemeClr val="dk1"/>
                </a:solidFill>
                <a:latin typeface="Calibri"/>
                <a:ea typeface="Calibri"/>
                <a:cs typeface="Calibri"/>
                <a:sym typeface="Calibri"/>
              </a:rPr>
              <a:t>This template function can be used with many data types.</a:t>
            </a:r>
            <a:endParaRPr/>
          </a:p>
        </p:txBody>
      </p:sp>
      <p:sp>
        <p:nvSpPr>
          <p:cNvPr id="147" name="Google Shape;147;p5"/>
          <p:cNvSpPr txBox="1"/>
          <p:nvPr/>
        </p:nvSpPr>
        <p:spPr>
          <a:xfrm>
            <a:off x="2108200" y="3101976"/>
            <a:ext cx="4889500" cy="828089"/>
          </a:xfrm>
          <a:prstGeom prst="rect">
            <a:avLst/>
          </a:prstGeom>
          <a:noFill/>
          <a:ln>
            <a:noFill/>
          </a:ln>
        </p:spPr>
        <p:txBody>
          <a:bodyPr spcFirstLastPara="1" wrap="square" lIns="90350" tIns="44275" rIns="90350" bIns="44275" anchor="t" anchorCtr="0">
            <a:spAutoFit/>
          </a:bodyPr>
          <a:lstStyle/>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imes New Roman"/>
              <a:ea typeface="Times New Roman"/>
              <a:cs typeface="Times New Roman"/>
              <a:sym typeface="Times New Roman"/>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imes New Roman"/>
              <a:ea typeface="Times New Roman"/>
              <a:cs typeface="Times New Roman"/>
              <a:sym typeface="Times New Roman"/>
            </a:endParaRPr>
          </a:p>
        </p:txBody>
      </p:sp>
      <p:sp>
        <p:nvSpPr>
          <p:cNvPr id="148" name="Google Shape;148;p5"/>
          <p:cNvSpPr txBox="1">
            <a:spLocks noGrp="1"/>
          </p:cNvSpPr>
          <p:nvPr>
            <p:ph type="title"/>
          </p:nvPr>
        </p:nvSpPr>
        <p:spPr>
          <a:xfrm>
            <a:off x="1827213" y="342900"/>
            <a:ext cx="8594725"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5000"/>
              </a:lnSpc>
              <a:spcBef>
                <a:spcPts val="0"/>
              </a:spcBef>
              <a:spcAft>
                <a:spcPts val="0"/>
              </a:spcAft>
              <a:buClr>
                <a:schemeClr val="dk1"/>
              </a:buClr>
              <a:buSzPts val="4000"/>
              <a:buFont typeface="Arial"/>
              <a:buNone/>
            </a:pPr>
            <a:r>
              <a:rPr lang="en-US" sz="4000" b="0" i="0" u="none" strike="noStrike" cap="none">
                <a:solidFill>
                  <a:schemeClr val="dk1"/>
                </a:solidFill>
                <a:latin typeface="Calibri"/>
                <a:ea typeface="Calibri"/>
                <a:cs typeface="Calibri"/>
                <a:sym typeface="Calibri"/>
              </a:rPr>
              <a:t>A Template Function for Maximum</a:t>
            </a:r>
            <a:endParaRPr/>
          </a:p>
        </p:txBody>
      </p:sp>
      <p:sp>
        <p:nvSpPr>
          <p:cNvPr id="149" name="Google Shape;149;p5"/>
          <p:cNvSpPr txBox="1"/>
          <p:nvPr/>
        </p:nvSpPr>
        <p:spPr>
          <a:xfrm>
            <a:off x="1282218" y="2720300"/>
            <a:ext cx="6896700" cy="30219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93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template &lt;class T&gt;</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T maximum(T a, 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if (a &gt;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return a;</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else</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return b;</a:t>
            </a:r>
            <a:endParaRPr/>
          </a:p>
          <a:p>
            <a:pPr marL="0" marR="0" lvl="0" indent="0" algn="l" rtl="0">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b="1">
                <a:solidFill>
                  <a:srgbClr val="000000"/>
                </a:solidFill>
                <a:latin typeface="Calibri"/>
                <a:ea typeface="Calibri"/>
                <a:cs typeface="Calibri"/>
                <a:sym typeface="Calibri"/>
              </a:rPr>
              <a:t>Iterators</a:t>
            </a:r>
            <a:endParaRPr>
              <a:latin typeface="Calibri"/>
              <a:ea typeface="Calibri"/>
              <a:cs typeface="Calibri"/>
              <a:sym typeface="Calibri"/>
            </a:endParaRPr>
          </a:p>
        </p:txBody>
      </p:sp>
      <p:sp>
        <p:nvSpPr>
          <p:cNvPr id="390" name="Google Shape;390;p46"/>
          <p:cNvSpPr txBox="1">
            <a:spLocks noGrp="1"/>
          </p:cNvSpPr>
          <p:nvPr>
            <p:ph type="body" idx="1"/>
          </p:nvPr>
        </p:nvSpPr>
        <p:spPr>
          <a:xfrm>
            <a:off x="609441" y="1417639"/>
            <a:ext cx="10969943" cy="4708526"/>
          </a:xfrm>
          <a:prstGeom prst="rect">
            <a:avLst/>
          </a:prstGeom>
          <a:noFill/>
          <a:ln>
            <a:noFill/>
          </a:ln>
        </p:spPr>
        <p:txBody>
          <a:bodyPr spcFirstLastPara="1" wrap="square" lIns="91425" tIns="45700" rIns="91425" bIns="45700" anchor="t" anchorCtr="0">
            <a:noAutofit/>
          </a:bodyPr>
          <a:lstStyle/>
          <a:p>
            <a:pPr marL="285750" indent="-285750">
              <a:spcBef>
                <a:spcPts val="0"/>
              </a:spcBef>
            </a:pPr>
            <a:r>
              <a:rPr lang="en-US" sz="2400" dirty="0">
                <a:latin typeface="Times New Roman" panose="02020603050405020304" pitchFamily="18" charset="0"/>
                <a:cs typeface="Times New Roman" panose="02020603050405020304" pitchFamily="18" charset="0"/>
              </a:rPr>
              <a:t>Iterators are pointer-like entities that are used to access individual data items (which are usually called elements), in a container. </a:t>
            </a:r>
          </a:p>
          <a:p>
            <a:pPr marL="285750" indent="-285750">
              <a:spcBef>
                <a:spcPts val="0"/>
              </a:spcBef>
            </a:pPr>
            <a:r>
              <a:rPr lang="en-US" sz="2400" dirty="0">
                <a:latin typeface="Times New Roman" panose="02020603050405020304" pitchFamily="18" charset="0"/>
                <a:cs typeface="Times New Roman" panose="02020603050405020304" pitchFamily="18" charset="0"/>
              </a:rPr>
              <a:t>Often they are used to move sequentially from element to element, a process called iterating through the container. </a:t>
            </a:r>
          </a:p>
          <a:p>
            <a:pPr marL="285750" indent="-285750">
              <a:spcBef>
                <a:spcPts val="0"/>
              </a:spcBef>
            </a:pPr>
            <a:r>
              <a:rPr lang="en-US" sz="2400" dirty="0">
                <a:latin typeface="Times New Roman" panose="02020603050405020304" pitchFamily="18" charset="0"/>
                <a:cs typeface="Times New Roman" panose="02020603050405020304" pitchFamily="18" charset="0"/>
              </a:rPr>
              <a:t>can increment iterators with the ++ operator so they point to the next element, and dereference them with the * operator to</a:t>
            </a:r>
          </a:p>
          <a:p>
            <a:pPr marL="285750" indent="-285750">
              <a:spcBef>
                <a:spcPts val="0"/>
              </a:spcBef>
            </a:pPr>
            <a:r>
              <a:rPr lang="en-US" sz="2400" dirty="0">
                <a:latin typeface="Times New Roman" panose="02020603050405020304" pitchFamily="18" charset="0"/>
                <a:cs typeface="Times New Roman" panose="02020603050405020304" pitchFamily="18" charset="0"/>
              </a:rPr>
              <a:t>obtain the value of the element they point to. </a:t>
            </a:r>
          </a:p>
          <a:p>
            <a:pPr marL="285750" indent="-285750">
              <a:spcBef>
                <a:spcPts val="0"/>
              </a:spcBef>
            </a:pPr>
            <a:r>
              <a:rPr lang="en-US" sz="2400" dirty="0">
                <a:latin typeface="Times New Roman" panose="02020603050405020304" pitchFamily="18" charset="0"/>
                <a:cs typeface="Times New Roman" panose="02020603050405020304" pitchFamily="18" charset="0"/>
              </a:rPr>
              <a:t>In the STL an iterator is represented by an object of an iterator class.</a:t>
            </a:r>
          </a:p>
          <a:p>
            <a:pPr marL="285750" indent="-285750">
              <a:spcBef>
                <a:spcPts val="0"/>
              </a:spcBef>
            </a:pPr>
            <a:r>
              <a:rPr lang="en-US" sz="2400" dirty="0">
                <a:latin typeface="Times New Roman" panose="02020603050405020304" pitchFamily="18" charset="0"/>
                <a:cs typeface="Times New Roman" panose="02020603050405020304" pitchFamily="18" charset="0"/>
              </a:rPr>
              <a:t>Different classes of iterators must be used with different types of container. </a:t>
            </a:r>
          </a:p>
          <a:p>
            <a:pPr marL="285750" indent="-285750">
              <a:spcBef>
                <a:spcPts val="0"/>
              </a:spcBef>
            </a:pPr>
            <a:r>
              <a:rPr lang="en-US" sz="2400" dirty="0">
                <a:latin typeface="Times New Roman" panose="02020603050405020304" pitchFamily="18" charset="0"/>
                <a:cs typeface="Times New Roman" panose="02020603050405020304" pitchFamily="18" charset="0"/>
              </a:rPr>
              <a:t>There are three major classes of iterators: forward, bidirectional, and random access.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7"/>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Arial Black"/>
              <a:buNone/>
            </a:pPr>
            <a:r>
              <a:rPr lang="en-US" b="1">
                <a:solidFill>
                  <a:srgbClr val="000000"/>
                </a:solidFill>
              </a:rPr>
              <a:t>Iterators</a:t>
            </a:r>
            <a:endParaRPr/>
          </a:p>
        </p:txBody>
      </p:sp>
      <p:grpSp>
        <p:nvGrpSpPr>
          <p:cNvPr id="396" name="Google Shape;396;p47"/>
          <p:cNvGrpSpPr/>
          <p:nvPr/>
        </p:nvGrpSpPr>
        <p:grpSpPr>
          <a:xfrm>
            <a:off x="6170612" y="3505200"/>
            <a:ext cx="2549525" cy="644525"/>
            <a:chOff x="2925" y="1824"/>
            <a:chExt cx="1606" cy="406"/>
          </a:xfrm>
        </p:grpSpPr>
        <p:pic>
          <p:nvPicPr>
            <p:cNvPr id="397" name="Google Shape;397;p47"/>
            <p:cNvPicPr preferRelativeResize="0"/>
            <p:nvPr/>
          </p:nvPicPr>
          <p:blipFill rotWithShape="1">
            <a:blip r:embed="rId3">
              <a:alphaModFix/>
            </a:blip>
            <a:srcRect/>
            <a:stretch/>
          </p:blipFill>
          <p:spPr>
            <a:xfrm>
              <a:off x="2925" y="1824"/>
              <a:ext cx="1606" cy="406"/>
            </a:xfrm>
            <a:prstGeom prst="rect">
              <a:avLst/>
            </a:prstGeom>
            <a:noFill/>
            <a:ln>
              <a:noFill/>
            </a:ln>
          </p:spPr>
        </p:pic>
        <p:sp>
          <p:nvSpPr>
            <p:cNvPr id="398" name="Google Shape;398;p47"/>
            <p:cNvSpPr/>
            <p:nvPr/>
          </p:nvSpPr>
          <p:spPr>
            <a:xfrm>
              <a:off x="3034" y="1899"/>
              <a:ext cx="1372" cy="2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Output Iterator</a:t>
              </a:r>
              <a:endParaRPr/>
            </a:p>
          </p:txBody>
        </p:sp>
      </p:grpSp>
      <p:grpSp>
        <p:nvGrpSpPr>
          <p:cNvPr id="399" name="Google Shape;399;p47"/>
          <p:cNvGrpSpPr/>
          <p:nvPr/>
        </p:nvGrpSpPr>
        <p:grpSpPr>
          <a:xfrm>
            <a:off x="3427412" y="3505200"/>
            <a:ext cx="2549525" cy="644525"/>
            <a:chOff x="1197" y="1824"/>
            <a:chExt cx="1606" cy="406"/>
          </a:xfrm>
        </p:grpSpPr>
        <p:pic>
          <p:nvPicPr>
            <p:cNvPr id="400" name="Google Shape;400;p47"/>
            <p:cNvPicPr preferRelativeResize="0"/>
            <p:nvPr/>
          </p:nvPicPr>
          <p:blipFill rotWithShape="1">
            <a:blip r:embed="rId3">
              <a:alphaModFix/>
            </a:blip>
            <a:srcRect/>
            <a:stretch/>
          </p:blipFill>
          <p:spPr>
            <a:xfrm>
              <a:off x="1197" y="1824"/>
              <a:ext cx="1606" cy="406"/>
            </a:xfrm>
            <a:prstGeom prst="rect">
              <a:avLst/>
            </a:prstGeom>
            <a:noFill/>
            <a:ln>
              <a:noFill/>
            </a:ln>
          </p:spPr>
        </p:pic>
        <p:sp>
          <p:nvSpPr>
            <p:cNvPr id="401" name="Google Shape;401;p47"/>
            <p:cNvSpPr/>
            <p:nvPr/>
          </p:nvSpPr>
          <p:spPr>
            <a:xfrm>
              <a:off x="1306" y="1899"/>
              <a:ext cx="1372" cy="2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Input Iterator</a:t>
              </a:r>
              <a:endParaRPr sz="1800" b="1">
                <a:solidFill>
                  <a:schemeClr val="dk1"/>
                </a:solidFill>
                <a:latin typeface="Calibri"/>
                <a:ea typeface="Calibri"/>
                <a:cs typeface="Calibri"/>
                <a:sym typeface="Calibri"/>
              </a:endParaRPr>
            </a:p>
          </p:txBody>
        </p:sp>
      </p:grpSp>
      <p:grpSp>
        <p:nvGrpSpPr>
          <p:cNvPr id="405" name="Google Shape;405;p47"/>
          <p:cNvGrpSpPr/>
          <p:nvPr/>
        </p:nvGrpSpPr>
        <p:grpSpPr>
          <a:xfrm>
            <a:off x="4494212" y="4343400"/>
            <a:ext cx="3159125" cy="644525"/>
            <a:chOff x="1869" y="2352"/>
            <a:chExt cx="1990" cy="406"/>
          </a:xfrm>
        </p:grpSpPr>
        <p:pic>
          <p:nvPicPr>
            <p:cNvPr id="406" name="Google Shape;406;p47"/>
            <p:cNvPicPr preferRelativeResize="0"/>
            <p:nvPr/>
          </p:nvPicPr>
          <p:blipFill rotWithShape="1">
            <a:blip r:embed="rId4">
              <a:alphaModFix/>
            </a:blip>
            <a:srcRect/>
            <a:stretch/>
          </p:blipFill>
          <p:spPr>
            <a:xfrm>
              <a:off x="1869" y="2352"/>
              <a:ext cx="1990" cy="406"/>
            </a:xfrm>
            <a:prstGeom prst="rect">
              <a:avLst/>
            </a:prstGeom>
            <a:noFill/>
            <a:ln>
              <a:noFill/>
            </a:ln>
          </p:spPr>
        </p:pic>
        <p:sp>
          <p:nvSpPr>
            <p:cNvPr id="407" name="Google Shape;407;p47"/>
            <p:cNvSpPr/>
            <p:nvPr/>
          </p:nvSpPr>
          <p:spPr>
            <a:xfrm>
              <a:off x="1979" y="2427"/>
              <a:ext cx="1754" cy="2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Forward Iterator</a:t>
              </a:r>
              <a:endParaRPr/>
            </a:p>
          </p:txBody>
        </p:sp>
      </p:grpSp>
      <p:grpSp>
        <p:nvGrpSpPr>
          <p:cNvPr id="408" name="Google Shape;408;p47"/>
          <p:cNvGrpSpPr/>
          <p:nvPr/>
        </p:nvGrpSpPr>
        <p:grpSpPr>
          <a:xfrm>
            <a:off x="4418012" y="5257800"/>
            <a:ext cx="3616325" cy="644525"/>
            <a:chOff x="1821" y="2928"/>
            <a:chExt cx="2278" cy="406"/>
          </a:xfrm>
        </p:grpSpPr>
        <p:pic>
          <p:nvPicPr>
            <p:cNvPr id="409" name="Google Shape;409;p47"/>
            <p:cNvPicPr preferRelativeResize="0"/>
            <p:nvPr/>
          </p:nvPicPr>
          <p:blipFill rotWithShape="1">
            <a:blip r:embed="rId5">
              <a:alphaModFix/>
            </a:blip>
            <a:srcRect/>
            <a:stretch/>
          </p:blipFill>
          <p:spPr>
            <a:xfrm>
              <a:off x="1821" y="2928"/>
              <a:ext cx="2278" cy="406"/>
            </a:xfrm>
            <a:prstGeom prst="rect">
              <a:avLst/>
            </a:prstGeom>
            <a:noFill/>
            <a:ln>
              <a:noFill/>
            </a:ln>
          </p:spPr>
        </p:pic>
        <p:sp>
          <p:nvSpPr>
            <p:cNvPr id="410" name="Google Shape;410;p47"/>
            <p:cNvSpPr/>
            <p:nvPr/>
          </p:nvSpPr>
          <p:spPr>
            <a:xfrm>
              <a:off x="1931" y="3003"/>
              <a:ext cx="2042" cy="2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Bi-directional Iterator</a:t>
              </a:r>
              <a:endParaRPr/>
            </a:p>
          </p:txBody>
        </p:sp>
      </p:grpSp>
      <p:grpSp>
        <p:nvGrpSpPr>
          <p:cNvPr id="411" name="Google Shape;411;p47"/>
          <p:cNvGrpSpPr/>
          <p:nvPr/>
        </p:nvGrpSpPr>
        <p:grpSpPr>
          <a:xfrm>
            <a:off x="4113212" y="6019800"/>
            <a:ext cx="4149725" cy="644525"/>
            <a:chOff x="1629" y="3408"/>
            <a:chExt cx="2614" cy="406"/>
          </a:xfrm>
        </p:grpSpPr>
        <p:pic>
          <p:nvPicPr>
            <p:cNvPr id="412" name="Google Shape;412;p47"/>
            <p:cNvPicPr preferRelativeResize="0"/>
            <p:nvPr/>
          </p:nvPicPr>
          <p:blipFill rotWithShape="1">
            <a:blip r:embed="rId6">
              <a:alphaModFix/>
            </a:blip>
            <a:srcRect/>
            <a:stretch/>
          </p:blipFill>
          <p:spPr>
            <a:xfrm>
              <a:off x="1629" y="3408"/>
              <a:ext cx="2614" cy="406"/>
            </a:xfrm>
            <a:prstGeom prst="rect">
              <a:avLst/>
            </a:prstGeom>
            <a:noFill/>
            <a:ln>
              <a:noFill/>
            </a:ln>
          </p:spPr>
        </p:pic>
        <p:sp>
          <p:nvSpPr>
            <p:cNvPr id="413" name="Google Shape;413;p47"/>
            <p:cNvSpPr/>
            <p:nvPr/>
          </p:nvSpPr>
          <p:spPr>
            <a:xfrm>
              <a:off x="1739" y="3483"/>
              <a:ext cx="2378" cy="24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Random-Access Iterator</a:t>
              </a:r>
              <a:endParaRPr/>
            </a:p>
          </p:txBody>
        </p:sp>
      </p:grpSp>
      <p:grpSp>
        <p:nvGrpSpPr>
          <p:cNvPr id="414" name="Google Shape;414;p47"/>
          <p:cNvGrpSpPr/>
          <p:nvPr/>
        </p:nvGrpSpPr>
        <p:grpSpPr>
          <a:xfrm>
            <a:off x="1527174" y="2595563"/>
            <a:ext cx="2211388" cy="930275"/>
            <a:chOff x="0" y="1251"/>
            <a:chExt cx="1393" cy="586"/>
          </a:xfrm>
        </p:grpSpPr>
        <p:sp>
          <p:nvSpPr>
            <p:cNvPr id="415" name="Google Shape;415;p47"/>
            <p:cNvSpPr/>
            <p:nvPr/>
          </p:nvSpPr>
          <p:spPr>
            <a:xfrm>
              <a:off x="0" y="1251"/>
              <a:ext cx="1393" cy="586"/>
            </a:xfrm>
            <a:custGeom>
              <a:avLst/>
              <a:gdLst/>
              <a:ahLst/>
              <a:cxnLst/>
              <a:rect l="l" t="t" r="r" b="b"/>
              <a:pathLst>
                <a:path w="1393" h="586" extrusionOk="0">
                  <a:moveTo>
                    <a:pt x="684" y="282"/>
                  </a:moveTo>
                  <a:lnTo>
                    <a:pt x="607" y="287"/>
                  </a:lnTo>
                  <a:lnTo>
                    <a:pt x="528" y="288"/>
                  </a:lnTo>
                  <a:lnTo>
                    <a:pt x="422" y="285"/>
                  </a:lnTo>
                  <a:lnTo>
                    <a:pt x="323" y="277"/>
                  </a:lnTo>
                  <a:lnTo>
                    <a:pt x="233" y="264"/>
                  </a:lnTo>
                  <a:lnTo>
                    <a:pt x="192" y="255"/>
                  </a:lnTo>
                  <a:lnTo>
                    <a:pt x="155" y="246"/>
                  </a:lnTo>
                  <a:lnTo>
                    <a:pt x="121" y="236"/>
                  </a:lnTo>
                  <a:lnTo>
                    <a:pt x="90" y="225"/>
                  </a:lnTo>
                  <a:lnTo>
                    <a:pt x="64" y="213"/>
                  </a:lnTo>
                  <a:lnTo>
                    <a:pt x="42" y="201"/>
                  </a:lnTo>
                  <a:lnTo>
                    <a:pt x="24" y="187"/>
                  </a:lnTo>
                  <a:lnTo>
                    <a:pt x="11" y="173"/>
                  </a:lnTo>
                  <a:lnTo>
                    <a:pt x="3" y="159"/>
                  </a:lnTo>
                  <a:lnTo>
                    <a:pt x="0" y="144"/>
                  </a:lnTo>
                  <a:lnTo>
                    <a:pt x="3" y="130"/>
                  </a:lnTo>
                  <a:lnTo>
                    <a:pt x="11" y="115"/>
                  </a:lnTo>
                  <a:lnTo>
                    <a:pt x="24" y="101"/>
                  </a:lnTo>
                  <a:lnTo>
                    <a:pt x="42" y="88"/>
                  </a:lnTo>
                  <a:lnTo>
                    <a:pt x="64" y="76"/>
                  </a:lnTo>
                  <a:lnTo>
                    <a:pt x="90" y="64"/>
                  </a:lnTo>
                  <a:lnTo>
                    <a:pt x="121" y="52"/>
                  </a:lnTo>
                  <a:lnTo>
                    <a:pt x="155" y="42"/>
                  </a:lnTo>
                  <a:lnTo>
                    <a:pt x="192" y="33"/>
                  </a:lnTo>
                  <a:lnTo>
                    <a:pt x="233" y="25"/>
                  </a:lnTo>
                  <a:lnTo>
                    <a:pt x="323" y="11"/>
                  </a:lnTo>
                  <a:lnTo>
                    <a:pt x="422" y="3"/>
                  </a:lnTo>
                  <a:lnTo>
                    <a:pt x="528" y="0"/>
                  </a:lnTo>
                  <a:lnTo>
                    <a:pt x="635" y="3"/>
                  </a:lnTo>
                  <a:lnTo>
                    <a:pt x="734" y="11"/>
                  </a:lnTo>
                  <a:lnTo>
                    <a:pt x="824" y="25"/>
                  </a:lnTo>
                  <a:lnTo>
                    <a:pt x="864" y="33"/>
                  </a:lnTo>
                  <a:lnTo>
                    <a:pt x="901" y="42"/>
                  </a:lnTo>
                  <a:lnTo>
                    <a:pt x="935" y="52"/>
                  </a:lnTo>
                  <a:lnTo>
                    <a:pt x="966" y="64"/>
                  </a:lnTo>
                  <a:lnTo>
                    <a:pt x="992" y="76"/>
                  </a:lnTo>
                  <a:lnTo>
                    <a:pt x="1014" y="88"/>
                  </a:lnTo>
                  <a:lnTo>
                    <a:pt x="1032" y="101"/>
                  </a:lnTo>
                  <a:lnTo>
                    <a:pt x="1046" y="115"/>
                  </a:lnTo>
                  <a:lnTo>
                    <a:pt x="1053" y="130"/>
                  </a:lnTo>
                  <a:lnTo>
                    <a:pt x="1056" y="144"/>
                  </a:lnTo>
                  <a:lnTo>
                    <a:pt x="1053" y="161"/>
                  </a:lnTo>
                  <a:lnTo>
                    <a:pt x="1043" y="176"/>
                  </a:lnTo>
                  <a:lnTo>
                    <a:pt x="1027" y="192"/>
                  </a:lnTo>
                  <a:lnTo>
                    <a:pt x="1005" y="206"/>
                  </a:lnTo>
                  <a:lnTo>
                    <a:pt x="977" y="220"/>
                  </a:lnTo>
                  <a:lnTo>
                    <a:pt x="944" y="233"/>
                  </a:lnTo>
                  <a:lnTo>
                    <a:pt x="905" y="245"/>
                  </a:lnTo>
                  <a:lnTo>
                    <a:pt x="861" y="256"/>
                  </a:lnTo>
                  <a:lnTo>
                    <a:pt x="1392" y="585"/>
                  </a:lnTo>
                  <a:lnTo>
                    <a:pt x="684" y="282"/>
                  </a:lnTo>
                </a:path>
              </a:pathLst>
            </a:custGeom>
            <a:solidFill>
              <a:srgbClr val="CC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47"/>
            <p:cNvSpPr/>
            <p:nvPr/>
          </p:nvSpPr>
          <p:spPr>
            <a:xfrm>
              <a:off x="198" y="1316"/>
              <a:ext cx="660" cy="15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 input</a:t>
              </a:r>
              <a:endParaRPr/>
            </a:p>
          </p:txBody>
        </p:sp>
      </p:grpSp>
      <p:grpSp>
        <p:nvGrpSpPr>
          <p:cNvPr id="417" name="Google Shape;417;p47"/>
          <p:cNvGrpSpPr/>
          <p:nvPr/>
        </p:nvGrpSpPr>
        <p:grpSpPr>
          <a:xfrm>
            <a:off x="8018462" y="2595563"/>
            <a:ext cx="2349500" cy="882650"/>
            <a:chOff x="4089" y="1251"/>
            <a:chExt cx="1480" cy="556"/>
          </a:xfrm>
        </p:grpSpPr>
        <p:sp>
          <p:nvSpPr>
            <p:cNvPr id="418" name="Google Shape;418;p47"/>
            <p:cNvSpPr/>
            <p:nvPr/>
          </p:nvSpPr>
          <p:spPr>
            <a:xfrm>
              <a:off x="4089" y="1251"/>
              <a:ext cx="1480" cy="556"/>
            </a:xfrm>
            <a:custGeom>
              <a:avLst/>
              <a:gdLst/>
              <a:ahLst/>
              <a:cxnLst/>
              <a:rect l="l" t="t" r="r" b="b"/>
              <a:pathLst>
                <a:path w="1480" h="556" extrusionOk="0">
                  <a:moveTo>
                    <a:pt x="589" y="249"/>
                  </a:moveTo>
                  <a:lnTo>
                    <a:pt x="552" y="239"/>
                  </a:lnTo>
                  <a:lnTo>
                    <a:pt x="519" y="227"/>
                  </a:lnTo>
                  <a:lnTo>
                    <a:pt x="490" y="214"/>
                  </a:lnTo>
                  <a:lnTo>
                    <a:pt x="466" y="201"/>
                  </a:lnTo>
                  <a:lnTo>
                    <a:pt x="448" y="188"/>
                  </a:lnTo>
                  <a:lnTo>
                    <a:pt x="434" y="174"/>
                  </a:lnTo>
                  <a:lnTo>
                    <a:pt x="426" y="159"/>
                  </a:lnTo>
                  <a:lnTo>
                    <a:pt x="423" y="145"/>
                  </a:lnTo>
                  <a:lnTo>
                    <a:pt x="426" y="130"/>
                  </a:lnTo>
                  <a:lnTo>
                    <a:pt x="434" y="116"/>
                  </a:lnTo>
                  <a:lnTo>
                    <a:pt x="447" y="101"/>
                  </a:lnTo>
                  <a:lnTo>
                    <a:pt x="465" y="88"/>
                  </a:lnTo>
                  <a:lnTo>
                    <a:pt x="487" y="76"/>
                  </a:lnTo>
                  <a:lnTo>
                    <a:pt x="514" y="64"/>
                  </a:lnTo>
                  <a:lnTo>
                    <a:pt x="544" y="53"/>
                  </a:lnTo>
                  <a:lnTo>
                    <a:pt x="578" y="42"/>
                  </a:lnTo>
                  <a:lnTo>
                    <a:pt x="656" y="25"/>
                  </a:lnTo>
                  <a:lnTo>
                    <a:pt x="746" y="11"/>
                  </a:lnTo>
                  <a:lnTo>
                    <a:pt x="845" y="3"/>
                  </a:lnTo>
                  <a:lnTo>
                    <a:pt x="951" y="0"/>
                  </a:lnTo>
                  <a:lnTo>
                    <a:pt x="1058" y="3"/>
                  </a:lnTo>
                  <a:lnTo>
                    <a:pt x="1157" y="11"/>
                  </a:lnTo>
                  <a:lnTo>
                    <a:pt x="1247" y="25"/>
                  </a:lnTo>
                  <a:lnTo>
                    <a:pt x="1325" y="42"/>
                  </a:lnTo>
                  <a:lnTo>
                    <a:pt x="1358" y="53"/>
                  </a:lnTo>
                  <a:lnTo>
                    <a:pt x="1389" y="64"/>
                  </a:lnTo>
                  <a:lnTo>
                    <a:pt x="1415" y="76"/>
                  </a:lnTo>
                  <a:lnTo>
                    <a:pt x="1438" y="88"/>
                  </a:lnTo>
                  <a:lnTo>
                    <a:pt x="1455" y="101"/>
                  </a:lnTo>
                  <a:lnTo>
                    <a:pt x="1468" y="116"/>
                  </a:lnTo>
                  <a:lnTo>
                    <a:pt x="1476" y="130"/>
                  </a:lnTo>
                  <a:lnTo>
                    <a:pt x="1479" y="145"/>
                  </a:lnTo>
                  <a:lnTo>
                    <a:pt x="1476" y="159"/>
                  </a:lnTo>
                  <a:lnTo>
                    <a:pt x="1468" y="174"/>
                  </a:lnTo>
                  <a:lnTo>
                    <a:pt x="1455" y="187"/>
                  </a:lnTo>
                  <a:lnTo>
                    <a:pt x="1438" y="201"/>
                  </a:lnTo>
                  <a:lnTo>
                    <a:pt x="1415" y="213"/>
                  </a:lnTo>
                  <a:lnTo>
                    <a:pt x="1389" y="225"/>
                  </a:lnTo>
                  <a:lnTo>
                    <a:pt x="1358" y="236"/>
                  </a:lnTo>
                  <a:lnTo>
                    <a:pt x="1325" y="246"/>
                  </a:lnTo>
                  <a:lnTo>
                    <a:pt x="1247" y="263"/>
                  </a:lnTo>
                  <a:lnTo>
                    <a:pt x="1157" y="277"/>
                  </a:lnTo>
                  <a:lnTo>
                    <a:pt x="1058" y="285"/>
                  </a:lnTo>
                  <a:lnTo>
                    <a:pt x="951" y="288"/>
                  </a:lnTo>
                  <a:lnTo>
                    <a:pt x="854" y="286"/>
                  </a:lnTo>
                  <a:lnTo>
                    <a:pt x="759" y="278"/>
                  </a:lnTo>
                  <a:lnTo>
                    <a:pt x="0" y="555"/>
                  </a:lnTo>
                  <a:lnTo>
                    <a:pt x="589" y="249"/>
                  </a:lnTo>
                </a:path>
              </a:pathLst>
            </a:custGeom>
            <a:solidFill>
              <a:srgbClr val="CC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47"/>
            <p:cNvSpPr/>
            <p:nvPr/>
          </p:nvSpPr>
          <p:spPr>
            <a:xfrm>
              <a:off x="4710" y="1316"/>
              <a:ext cx="660" cy="15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 output</a:t>
              </a:r>
              <a:endParaRPr/>
            </a:p>
          </p:txBody>
        </p:sp>
      </p:grpSp>
      <p:grpSp>
        <p:nvGrpSpPr>
          <p:cNvPr id="420" name="Google Shape;420;p47"/>
          <p:cNvGrpSpPr/>
          <p:nvPr/>
        </p:nvGrpSpPr>
        <p:grpSpPr>
          <a:xfrm>
            <a:off x="7556499" y="4119563"/>
            <a:ext cx="2354263" cy="460375"/>
            <a:chOff x="3798" y="2211"/>
            <a:chExt cx="1483" cy="290"/>
          </a:xfrm>
        </p:grpSpPr>
        <p:sp>
          <p:nvSpPr>
            <p:cNvPr id="421" name="Google Shape;421;p47"/>
            <p:cNvSpPr/>
            <p:nvPr/>
          </p:nvSpPr>
          <p:spPr>
            <a:xfrm>
              <a:off x="3798" y="2211"/>
              <a:ext cx="1483" cy="290"/>
            </a:xfrm>
            <a:custGeom>
              <a:avLst/>
              <a:gdLst/>
              <a:ahLst/>
              <a:cxnLst/>
              <a:rect l="l" t="t" r="r" b="b"/>
              <a:pathLst>
                <a:path w="1483" h="290" extrusionOk="0">
                  <a:moveTo>
                    <a:pt x="452" y="189"/>
                  </a:moveTo>
                  <a:lnTo>
                    <a:pt x="433" y="167"/>
                  </a:lnTo>
                  <a:lnTo>
                    <a:pt x="426" y="144"/>
                  </a:lnTo>
                  <a:lnTo>
                    <a:pt x="429" y="129"/>
                  </a:lnTo>
                  <a:lnTo>
                    <a:pt x="437" y="115"/>
                  </a:lnTo>
                  <a:lnTo>
                    <a:pt x="450" y="102"/>
                  </a:lnTo>
                  <a:lnTo>
                    <a:pt x="468" y="88"/>
                  </a:lnTo>
                  <a:lnTo>
                    <a:pt x="490" y="75"/>
                  </a:lnTo>
                  <a:lnTo>
                    <a:pt x="516" y="64"/>
                  </a:lnTo>
                  <a:lnTo>
                    <a:pt x="547" y="53"/>
                  </a:lnTo>
                  <a:lnTo>
                    <a:pt x="581" y="42"/>
                  </a:lnTo>
                  <a:lnTo>
                    <a:pt x="659" y="25"/>
                  </a:lnTo>
                  <a:lnTo>
                    <a:pt x="749" y="11"/>
                  </a:lnTo>
                  <a:lnTo>
                    <a:pt x="848" y="3"/>
                  </a:lnTo>
                  <a:lnTo>
                    <a:pt x="955" y="0"/>
                  </a:lnTo>
                  <a:lnTo>
                    <a:pt x="1061" y="3"/>
                  </a:lnTo>
                  <a:lnTo>
                    <a:pt x="1160" y="11"/>
                  </a:lnTo>
                  <a:lnTo>
                    <a:pt x="1249" y="25"/>
                  </a:lnTo>
                  <a:lnTo>
                    <a:pt x="1327" y="42"/>
                  </a:lnTo>
                  <a:lnTo>
                    <a:pt x="1362" y="53"/>
                  </a:lnTo>
                  <a:lnTo>
                    <a:pt x="1392" y="64"/>
                  </a:lnTo>
                  <a:lnTo>
                    <a:pt x="1418" y="75"/>
                  </a:lnTo>
                  <a:lnTo>
                    <a:pt x="1441" y="88"/>
                  </a:lnTo>
                  <a:lnTo>
                    <a:pt x="1458" y="102"/>
                  </a:lnTo>
                  <a:lnTo>
                    <a:pt x="1471" y="115"/>
                  </a:lnTo>
                  <a:lnTo>
                    <a:pt x="1479" y="129"/>
                  </a:lnTo>
                  <a:lnTo>
                    <a:pt x="1482" y="144"/>
                  </a:lnTo>
                  <a:lnTo>
                    <a:pt x="1479" y="159"/>
                  </a:lnTo>
                  <a:lnTo>
                    <a:pt x="1471" y="173"/>
                  </a:lnTo>
                  <a:lnTo>
                    <a:pt x="1458" y="187"/>
                  </a:lnTo>
                  <a:lnTo>
                    <a:pt x="1441" y="201"/>
                  </a:lnTo>
                  <a:lnTo>
                    <a:pt x="1418" y="213"/>
                  </a:lnTo>
                  <a:lnTo>
                    <a:pt x="1392" y="225"/>
                  </a:lnTo>
                  <a:lnTo>
                    <a:pt x="1362" y="236"/>
                  </a:lnTo>
                  <a:lnTo>
                    <a:pt x="1327" y="246"/>
                  </a:lnTo>
                  <a:lnTo>
                    <a:pt x="1249" y="263"/>
                  </a:lnTo>
                  <a:lnTo>
                    <a:pt x="1160" y="277"/>
                  </a:lnTo>
                  <a:lnTo>
                    <a:pt x="1061" y="285"/>
                  </a:lnTo>
                  <a:lnTo>
                    <a:pt x="955" y="288"/>
                  </a:lnTo>
                  <a:lnTo>
                    <a:pt x="840" y="285"/>
                  </a:lnTo>
                  <a:lnTo>
                    <a:pt x="732" y="275"/>
                  </a:lnTo>
                  <a:lnTo>
                    <a:pt x="634" y="259"/>
                  </a:lnTo>
                  <a:lnTo>
                    <a:pt x="591" y="249"/>
                  </a:lnTo>
                  <a:lnTo>
                    <a:pt x="551" y="237"/>
                  </a:lnTo>
                  <a:lnTo>
                    <a:pt x="0" y="289"/>
                  </a:lnTo>
                  <a:lnTo>
                    <a:pt x="452" y="189"/>
                  </a:lnTo>
                </a:path>
              </a:pathLst>
            </a:custGeom>
            <a:solidFill>
              <a:srgbClr val="CC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47"/>
            <p:cNvSpPr/>
            <p:nvPr/>
          </p:nvSpPr>
          <p:spPr>
            <a:xfrm>
              <a:off x="4422" y="2276"/>
              <a:ext cx="660" cy="15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 I/O</a:t>
              </a:r>
              <a:endParaRPr/>
            </a:p>
          </p:txBody>
        </p:sp>
      </p:grpSp>
      <p:grpSp>
        <p:nvGrpSpPr>
          <p:cNvPr id="423" name="Google Shape;423;p47"/>
          <p:cNvGrpSpPr/>
          <p:nvPr/>
        </p:nvGrpSpPr>
        <p:grpSpPr>
          <a:xfrm>
            <a:off x="7937499" y="4957763"/>
            <a:ext cx="2254250" cy="688975"/>
            <a:chOff x="4038" y="2739"/>
            <a:chExt cx="1420" cy="434"/>
          </a:xfrm>
        </p:grpSpPr>
        <p:sp>
          <p:nvSpPr>
            <p:cNvPr id="424" name="Google Shape;424;p47"/>
            <p:cNvSpPr/>
            <p:nvPr/>
          </p:nvSpPr>
          <p:spPr>
            <a:xfrm>
              <a:off x="4038" y="2739"/>
              <a:ext cx="1420" cy="434"/>
            </a:xfrm>
            <a:custGeom>
              <a:avLst/>
              <a:gdLst/>
              <a:ahLst/>
              <a:cxnLst/>
              <a:rect l="l" t="t" r="r" b="b"/>
              <a:pathLst>
                <a:path w="1420" h="434" extrusionOk="0">
                  <a:moveTo>
                    <a:pt x="481" y="235"/>
                  </a:moveTo>
                  <a:lnTo>
                    <a:pt x="430" y="214"/>
                  </a:lnTo>
                  <a:lnTo>
                    <a:pt x="410" y="203"/>
                  </a:lnTo>
                  <a:lnTo>
                    <a:pt x="393" y="192"/>
                  </a:lnTo>
                  <a:lnTo>
                    <a:pt x="380" y="181"/>
                  </a:lnTo>
                  <a:lnTo>
                    <a:pt x="371" y="169"/>
                  </a:lnTo>
                  <a:lnTo>
                    <a:pt x="365" y="157"/>
                  </a:lnTo>
                  <a:lnTo>
                    <a:pt x="363" y="144"/>
                  </a:lnTo>
                  <a:lnTo>
                    <a:pt x="366" y="130"/>
                  </a:lnTo>
                  <a:lnTo>
                    <a:pt x="374" y="115"/>
                  </a:lnTo>
                  <a:lnTo>
                    <a:pt x="387" y="102"/>
                  </a:lnTo>
                  <a:lnTo>
                    <a:pt x="405" y="88"/>
                  </a:lnTo>
                  <a:lnTo>
                    <a:pt x="427" y="76"/>
                  </a:lnTo>
                  <a:lnTo>
                    <a:pt x="453" y="64"/>
                  </a:lnTo>
                  <a:lnTo>
                    <a:pt x="484" y="53"/>
                  </a:lnTo>
                  <a:lnTo>
                    <a:pt x="518" y="43"/>
                  </a:lnTo>
                  <a:lnTo>
                    <a:pt x="556" y="33"/>
                  </a:lnTo>
                  <a:lnTo>
                    <a:pt x="596" y="25"/>
                  </a:lnTo>
                  <a:lnTo>
                    <a:pt x="686" y="12"/>
                  </a:lnTo>
                  <a:lnTo>
                    <a:pt x="785" y="3"/>
                  </a:lnTo>
                  <a:lnTo>
                    <a:pt x="891" y="0"/>
                  </a:lnTo>
                  <a:lnTo>
                    <a:pt x="998" y="3"/>
                  </a:lnTo>
                  <a:lnTo>
                    <a:pt x="1097" y="12"/>
                  </a:lnTo>
                  <a:lnTo>
                    <a:pt x="1186" y="25"/>
                  </a:lnTo>
                  <a:lnTo>
                    <a:pt x="1227" y="33"/>
                  </a:lnTo>
                  <a:lnTo>
                    <a:pt x="1265" y="43"/>
                  </a:lnTo>
                  <a:lnTo>
                    <a:pt x="1299" y="53"/>
                  </a:lnTo>
                  <a:lnTo>
                    <a:pt x="1329" y="64"/>
                  </a:lnTo>
                  <a:lnTo>
                    <a:pt x="1356" y="76"/>
                  </a:lnTo>
                  <a:lnTo>
                    <a:pt x="1378" y="88"/>
                  </a:lnTo>
                  <a:lnTo>
                    <a:pt x="1396" y="102"/>
                  </a:lnTo>
                  <a:lnTo>
                    <a:pt x="1409" y="115"/>
                  </a:lnTo>
                  <a:lnTo>
                    <a:pt x="1417" y="130"/>
                  </a:lnTo>
                  <a:lnTo>
                    <a:pt x="1419" y="144"/>
                  </a:lnTo>
                  <a:lnTo>
                    <a:pt x="1417" y="159"/>
                  </a:lnTo>
                  <a:lnTo>
                    <a:pt x="1409" y="173"/>
                  </a:lnTo>
                  <a:lnTo>
                    <a:pt x="1396" y="187"/>
                  </a:lnTo>
                  <a:lnTo>
                    <a:pt x="1378" y="201"/>
                  </a:lnTo>
                  <a:lnTo>
                    <a:pt x="1356" y="213"/>
                  </a:lnTo>
                  <a:lnTo>
                    <a:pt x="1329" y="225"/>
                  </a:lnTo>
                  <a:lnTo>
                    <a:pt x="1299" y="236"/>
                  </a:lnTo>
                  <a:lnTo>
                    <a:pt x="1265" y="246"/>
                  </a:lnTo>
                  <a:lnTo>
                    <a:pt x="1227" y="255"/>
                  </a:lnTo>
                  <a:lnTo>
                    <a:pt x="1186" y="264"/>
                  </a:lnTo>
                  <a:lnTo>
                    <a:pt x="1097" y="277"/>
                  </a:lnTo>
                  <a:lnTo>
                    <a:pt x="998" y="285"/>
                  </a:lnTo>
                  <a:lnTo>
                    <a:pt x="891" y="288"/>
                  </a:lnTo>
                  <a:lnTo>
                    <a:pt x="759" y="283"/>
                  </a:lnTo>
                  <a:lnTo>
                    <a:pt x="695" y="278"/>
                  </a:lnTo>
                  <a:lnTo>
                    <a:pt x="635" y="270"/>
                  </a:lnTo>
                  <a:lnTo>
                    <a:pt x="0" y="433"/>
                  </a:lnTo>
                  <a:lnTo>
                    <a:pt x="481" y="235"/>
                  </a:lnTo>
                </a:path>
              </a:pathLst>
            </a:custGeom>
            <a:solidFill>
              <a:srgbClr val="CC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47"/>
            <p:cNvSpPr/>
            <p:nvPr/>
          </p:nvSpPr>
          <p:spPr>
            <a:xfrm>
              <a:off x="4599" y="2804"/>
              <a:ext cx="660" cy="15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 --, I/O</a:t>
              </a:r>
              <a:endParaRPr/>
            </a:p>
          </p:txBody>
        </p:sp>
      </p:grpSp>
      <p:grpSp>
        <p:nvGrpSpPr>
          <p:cNvPr id="426" name="Google Shape;426;p47"/>
          <p:cNvGrpSpPr/>
          <p:nvPr/>
        </p:nvGrpSpPr>
        <p:grpSpPr>
          <a:xfrm>
            <a:off x="8220074" y="5689600"/>
            <a:ext cx="2378075" cy="719138"/>
            <a:chOff x="4216" y="3200"/>
            <a:chExt cx="1498" cy="453"/>
          </a:xfrm>
        </p:grpSpPr>
        <p:sp>
          <p:nvSpPr>
            <p:cNvPr id="427" name="Google Shape;427;p47"/>
            <p:cNvSpPr/>
            <p:nvPr/>
          </p:nvSpPr>
          <p:spPr>
            <a:xfrm>
              <a:off x="4216" y="3200"/>
              <a:ext cx="1498" cy="453"/>
            </a:xfrm>
            <a:custGeom>
              <a:avLst/>
              <a:gdLst/>
              <a:ahLst/>
              <a:cxnLst/>
              <a:rect l="l" t="t" r="r" b="b"/>
              <a:pathLst>
                <a:path w="1498" h="453" extrusionOk="0">
                  <a:moveTo>
                    <a:pt x="359" y="305"/>
                  </a:moveTo>
                  <a:lnTo>
                    <a:pt x="332" y="283"/>
                  </a:lnTo>
                  <a:lnTo>
                    <a:pt x="312" y="259"/>
                  </a:lnTo>
                  <a:lnTo>
                    <a:pt x="301" y="235"/>
                  </a:lnTo>
                  <a:lnTo>
                    <a:pt x="297" y="211"/>
                  </a:lnTo>
                  <a:lnTo>
                    <a:pt x="300" y="190"/>
                  </a:lnTo>
                  <a:lnTo>
                    <a:pt x="309" y="169"/>
                  </a:lnTo>
                  <a:lnTo>
                    <a:pt x="324" y="148"/>
                  </a:lnTo>
                  <a:lnTo>
                    <a:pt x="344" y="129"/>
                  </a:lnTo>
                  <a:lnTo>
                    <a:pt x="369" y="111"/>
                  </a:lnTo>
                  <a:lnTo>
                    <a:pt x="399" y="93"/>
                  </a:lnTo>
                  <a:lnTo>
                    <a:pt x="434" y="77"/>
                  </a:lnTo>
                  <a:lnTo>
                    <a:pt x="472" y="62"/>
                  </a:lnTo>
                  <a:lnTo>
                    <a:pt x="515" y="48"/>
                  </a:lnTo>
                  <a:lnTo>
                    <a:pt x="561" y="36"/>
                  </a:lnTo>
                  <a:lnTo>
                    <a:pt x="663" y="17"/>
                  </a:lnTo>
                  <a:lnTo>
                    <a:pt x="776" y="4"/>
                  </a:lnTo>
                  <a:lnTo>
                    <a:pt x="897" y="0"/>
                  </a:lnTo>
                  <a:lnTo>
                    <a:pt x="1018" y="4"/>
                  </a:lnTo>
                  <a:lnTo>
                    <a:pt x="1130" y="17"/>
                  </a:lnTo>
                  <a:lnTo>
                    <a:pt x="1232" y="36"/>
                  </a:lnTo>
                  <a:lnTo>
                    <a:pt x="1278" y="48"/>
                  </a:lnTo>
                  <a:lnTo>
                    <a:pt x="1321" y="62"/>
                  </a:lnTo>
                  <a:lnTo>
                    <a:pt x="1359" y="77"/>
                  </a:lnTo>
                  <a:lnTo>
                    <a:pt x="1394" y="93"/>
                  </a:lnTo>
                  <a:lnTo>
                    <a:pt x="1424" y="111"/>
                  </a:lnTo>
                  <a:lnTo>
                    <a:pt x="1449" y="129"/>
                  </a:lnTo>
                  <a:lnTo>
                    <a:pt x="1470" y="148"/>
                  </a:lnTo>
                  <a:lnTo>
                    <a:pt x="1485" y="169"/>
                  </a:lnTo>
                  <a:lnTo>
                    <a:pt x="1494" y="190"/>
                  </a:lnTo>
                  <a:lnTo>
                    <a:pt x="1497" y="211"/>
                  </a:lnTo>
                  <a:lnTo>
                    <a:pt x="1494" y="233"/>
                  </a:lnTo>
                  <a:lnTo>
                    <a:pt x="1485" y="254"/>
                  </a:lnTo>
                  <a:lnTo>
                    <a:pt x="1470" y="274"/>
                  </a:lnTo>
                  <a:lnTo>
                    <a:pt x="1449" y="293"/>
                  </a:lnTo>
                  <a:lnTo>
                    <a:pt x="1424" y="312"/>
                  </a:lnTo>
                  <a:lnTo>
                    <a:pt x="1394" y="329"/>
                  </a:lnTo>
                  <a:lnTo>
                    <a:pt x="1359" y="345"/>
                  </a:lnTo>
                  <a:lnTo>
                    <a:pt x="1321" y="360"/>
                  </a:lnTo>
                  <a:lnTo>
                    <a:pt x="1278" y="374"/>
                  </a:lnTo>
                  <a:lnTo>
                    <a:pt x="1232" y="386"/>
                  </a:lnTo>
                  <a:lnTo>
                    <a:pt x="1130" y="405"/>
                  </a:lnTo>
                  <a:lnTo>
                    <a:pt x="1018" y="418"/>
                  </a:lnTo>
                  <a:lnTo>
                    <a:pt x="897" y="422"/>
                  </a:lnTo>
                  <a:lnTo>
                    <a:pt x="788" y="419"/>
                  </a:lnTo>
                  <a:lnTo>
                    <a:pt x="683" y="408"/>
                  </a:lnTo>
                  <a:lnTo>
                    <a:pt x="586" y="392"/>
                  </a:lnTo>
                  <a:lnTo>
                    <a:pt x="498" y="369"/>
                  </a:lnTo>
                  <a:lnTo>
                    <a:pt x="0" y="452"/>
                  </a:lnTo>
                  <a:lnTo>
                    <a:pt x="359" y="305"/>
                  </a:lnTo>
                </a:path>
              </a:pathLst>
            </a:custGeom>
            <a:solidFill>
              <a:srgbClr val="CC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47"/>
            <p:cNvSpPr/>
            <p:nvPr/>
          </p:nvSpPr>
          <p:spPr>
            <a:xfrm>
              <a:off x="4731" y="3285"/>
              <a:ext cx="762" cy="252"/>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Pointer </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arithmetic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086E-696D-49E0-B6FF-489DEC31A3CE}"/>
              </a:ext>
            </a:extLst>
          </p:cNvPr>
          <p:cNvSpPr>
            <a:spLocks noGrp="1"/>
          </p:cNvSpPr>
          <p:nvPr>
            <p:ph type="title"/>
          </p:nvPr>
        </p:nvSpPr>
        <p:spPr/>
        <p:txBody>
          <a:bodyPr/>
          <a:lstStyle/>
          <a:p>
            <a:r>
              <a:rPr lang="en-IN" dirty="0"/>
              <a:t>Types of iterators</a:t>
            </a:r>
          </a:p>
        </p:txBody>
      </p:sp>
      <p:sp>
        <p:nvSpPr>
          <p:cNvPr id="3" name="Text Placeholder 2">
            <a:extLst>
              <a:ext uri="{FF2B5EF4-FFF2-40B4-BE49-F238E27FC236}">
                <a16:creationId xmlns:a16="http://schemas.microsoft.com/office/drawing/2014/main" id="{E67B3B86-DFDE-4AF3-B16B-90E104DE0CCA}"/>
              </a:ext>
            </a:extLst>
          </p:cNvPr>
          <p:cNvSpPr>
            <a:spLocks noGrp="1"/>
          </p:cNvSpPr>
          <p:nvPr>
            <p:ph type="body" idx="1"/>
          </p:nvPr>
        </p:nvSpPr>
        <p:spPr>
          <a:xfrm>
            <a:off x="609441" y="1417639"/>
            <a:ext cx="10969943" cy="4708526"/>
          </a:xfrm>
        </p:spPr>
        <p:txBody>
          <a:bodyPr>
            <a:normAutofit fontScale="70000" lnSpcReduction="20000"/>
          </a:bodyPr>
          <a:lstStyle/>
          <a:p>
            <a:pPr indent="-457200">
              <a:spcBef>
                <a:spcPts val="0"/>
              </a:spcBef>
            </a:pPr>
            <a:r>
              <a:rPr lang="en-US" dirty="0"/>
              <a:t>A </a:t>
            </a:r>
            <a:r>
              <a:rPr lang="en-US" b="1" dirty="0"/>
              <a:t>forward iterator </a:t>
            </a:r>
            <a:r>
              <a:rPr lang="en-US" dirty="0"/>
              <a:t>can only move forward through the container, one item at a time. Its ++ operator accomplishes this. It can’t move backward and it can’t be set to an arbitrary location in the middle of the container. </a:t>
            </a:r>
          </a:p>
          <a:p>
            <a:pPr indent="-457200">
              <a:spcBef>
                <a:spcPts val="0"/>
              </a:spcBef>
            </a:pPr>
            <a:r>
              <a:rPr lang="en-US" dirty="0"/>
              <a:t>A </a:t>
            </a:r>
            <a:r>
              <a:rPr lang="en-US" b="1" dirty="0"/>
              <a:t>bidirectional iterator </a:t>
            </a:r>
            <a:r>
              <a:rPr lang="en-US" dirty="0"/>
              <a:t>can move backward as well as forward, so both its ++ and -- operators are defined. </a:t>
            </a:r>
          </a:p>
          <a:p>
            <a:pPr indent="-457200">
              <a:spcBef>
                <a:spcPts val="0"/>
              </a:spcBef>
            </a:pPr>
            <a:r>
              <a:rPr lang="en-US" dirty="0"/>
              <a:t>A </a:t>
            </a:r>
            <a:r>
              <a:rPr lang="en-US" b="1" dirty="0"/>
              <a:t>random access iterator</a:t>
            </a:r>
            <a:r>
              <a:rPr lang="en-US" dirty="0"/>
              <a:t>, in addition to moving backward and forward, can jump to an arbitrary location. You can tell it to access location 27, for example.</a:t>
            </a:r>
          </a:p>
          <a:p>
            <a:pPr indent="-457200">
              <a:spcBef>
                <a:spcPts val="0"/>
              </a:spcBef>
            </a:pPr>
            <a:r>
              <a:rPr lang="en-US" dirty="0"/>
              <a:t>There are also two specialized kinds of iterators. </a:t>
            </a:r>
          </a:p>
          <a:p>
            <a:pPr indent="-457200">
              <a:spcBef>
                <a:spcPts val="0"/>
              </a:spcBef>
            </a:pPr>
            <a:r>
              <a:rPr lang="en-US" dirty="0"/>
              <a:t>An </a:t>
            </a:r>
            <a:r>
              <a:rPr lang="en-US" b="1" dirty="0"/>
              <a:t>input iterator </a:t>
            </a:r>
            <a:r>
              <a:rPr lang="en-US" dirty="0"/>
              <a:t>can “point to” an input device (</a:t>
            </a:r>
            <a:r>
              <a:rPr lang="en-US" dirty="0" err="1"/>
              <a:t>cin</a:t>
            </a:r>
            <a:r>
              <a:rPr lang="en-US" dirty="0"/>
              <a:t> or a file) to read sequential data items into a container, and </a:t>
            </a:r>
          </a:p>
          <a:p>
            <a:pPr indent="-457200">
              <a:spcBef>
                <a:spcPts val="0"/>
              </a:spcBef>
            </a:pPr>
            <a:r>
              <a:rPr lang="en-US" dirty="0"/>
              <a:t>an </a:t>
            </a:r>
            <a:r>
              <a:rPr lang="en-US" b="1" dirty="0"/>
              <a:t>output iterator </a:t>
            </a:r>
            <a:r>
              <a:rPr lang="en-US" dirty="0"/>
              <a:t>can “point to” an output device (</a:t>
            </a:r>
            <a:r>
              <a:rPr lang="en-US" dirty="0" err="1"/>
              <a:t>cout</a:t>
            </a:r>
            <a:r>
              <a:rPr lang="en-US" dirty="0"/>
              <a:t> or a file) and write elements from a container to the device.</a:t>
            </a:r>
          </a:p>
          <a:p>
            <a:pPr indent="-457200">
              <a:spcBef>
                <a:spcPts val="0"/>
              </a:spcBef>
            </a:pPr>
            <a:r>
              <a:rPr lang="en-US" dirty="0"/>
              <a:t>While the values of forward, bi-directional, and random access iterators can be stored (so they can be used later), the values of input and output iterators cannot be. </a:t>
            </a:r>
          </a:p>
          <a:p>
            <a:pPr indent="-457200">
              <a:spcBef>
                <a:spcPts val="0"/>
              </a:spcBef>
            </a:pPr>
            <a:r>
              <a:rPr lang="en-US" dirty="0"/>
              <a:t>first three iterators point to memory locations, while input and output iterators point to I/O devices for which stored “pointer” values have no meaning. </a:t>
            </a:r>
          </a:p>
          <a:p>
            <a:endParaRPr lang="en-IN" dirty="0"/>
          </a:p>
        </p:txBody>
      </p:sp>
    </p:spTree>
    <p:extLst>
      <p:ext uri="{BB962C8B-B14F-4D97-AF65-F5344CB8AC3E}">
        <p14:creationId xmlns:p14="http://schemas.microsoft.com/office/powerpoint/2010/main" val="3161741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lvl="0">
              <a:buSzPts val="4000"/>
            </a:pPr>
            <a:r>
              <a:rPr lang="en-IN" dirty="0"/>
              <a:t>Iterator Characteristics </a:t>
            </a:r>
            <a:endParaRPr dirty="0"/>
          </a:p>
        </p:txBody>
      </p:sp>
      <p:pic>
        <p:nvPicPr>
          <p:cNvPr id="3" name="Picture 2">
            <a:extLst>
              <a:ext uri="{FF2B5EF4-FFF2-40B4-BE49-F238E27FC236}">
                <a16:creationId xmlns:a16="http://schemas.microsoft.com/office/drawing/2014/main" id="{8E98E763-0D96-4F65-9EF1-BEB9AC9DED64}"/>
              </a:ext>
            </a:extLst>
          </p:cNvPr>
          <p:cNvPicPr>
            <a:picLocks noChangeAspect="1"/>
          </p:cNvPicPr>
          <p:nvPr/>
        </p:nvPicPr>
        <p:blipFill>
          <a:blip r:embed="rId3"/>
          <a:stretch>
            <a:fillRect/>
          </a:stretch>
        </p:blipFill>
        <p:spPr>
          <a:xfrm>
            <a:off x="134030" y="1746930"/>
            <a:ext cx="12048740" cy="349272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Iterators</a:t>
            </a:r>
            <a:endParaRPr/>
          </a:p>
        </p:txBody>
      </p:sp>
      <p:pic>
        <p:nvPicPr>
          <p:cNvPr id="443" name="Google Shape;443;p49"/>
          <p:cNvPicPr preferRelativeResize="0"/>
          <p:nvPr/>
        </p:nvPicPr>
        <p:blipFill rotWithShape="1">
          <a:blip r:embed="rId3">
            <a:alphaModFix/>
          </a:blip>
          <a:srcRect/>
          <a:stretch/>
        </p:blipFill>
        <p:spPr>
          <a:xfrm>
            <a:off x="3389312" y="1676400"/>
            <a:ext cx="5905500" cy="499044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dirty="0">
                <a:latin typeface="Calibri"/>
                <a:ea typeface="Calibri"/>
                <a:cs typeface="Calibri"/>
                <a:sym typeface="Calibri"/>
              </a:rPr>
              <a:t>Vector –Sequence Container</a:t>
            </a:r>
            <a:endParaRPr dirty="0">
              <a:latin typeface="Calibri"/>
              <a:ea typeface="Calibri"/>
              <a:cs typeface="Calibri"/>
              <a:sym typeface="Calibri"/>
            </a:endParaRPr>
          </a:p>
        </p:txBody>
      </p:sp>
      <p:graphicFrame>
        <p:nvGraphicFramePr>
          <p:cNvPr id="449" name="Google Shape;449;p50"/>
          <p:cNvGraphicFramePr/>
          <p:nvPr/>
        </p:nvGraphicFramePr>
        <p:xfrm>
          <a:off x="2936215"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450" name="Google Shape;450;p50"/>
          <p:cNvCxnSpPr/>
          <p:nvPr/>
        </p:nvCxnSpPr>
        <p:spPr>
          <a:xfrm>
            <a:off x="8896228" y="1709420"/>
            <a:ext cx="703384" cy="0"/>
          </a:xfrm>
          <a:prstGeom prst="straightConnector1">
            <a:avLst/>
          </a:prstGeom>
          <a:noFill/>
          <a:ln w="9525" cap="flat" cmpd="sng">
            <a:solidFill>
              <a:srgbClr val="4A7DBA"/>
            </a:solidFill>
            <a:prstDash val="solid"/>
            <a:round/>
            <a:headEnd type="none" w="sm" len="sm"/>
            <a:tailEnd type="triangle" w="med" len="med"/>
          </a:ln>
        </p:spPr>
      </p:cxnSp>
      <p:graphicFrame>
        <p:nvGraphicFramePr>
          <p:cNvPr id="451" name="Google Shape;451;p50"/>
          <p:cNvGraphicFramePr/>
          <p:nvPr/>
        </p:nvGraphicFramePr>
        <p:xfrm>
          <a:off x="2936215"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52" name="Google Shape;452;p50"/>
          <p:cNvGraphicFramePr/>
          <p:nvPr/>
        </p:nvGraphicFramePr>
        <p:xfrm>
          <a:off x="2953384" y="1524000"/>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53" name="Google Shape;453;p50"/>
          <p:cNvGraphicFramePr/>
          <p:nvPr/>
        </p:nvGraphicFramePr>
        <p:xfrm>
          <a:off x="2944800" y="1540827"/>
          <a:ext cx="6096000" cy="370850"/>
        </p:xfrm>
        <a:graphic>
          <a:graphicData uri="http://schemas.openxmlformats.org/drawingml/2006/table">
            <a:tbl>
              <a:tblPr firstRow="1" bandRow="1">
                <a:noFill/>
                <a:tableStyleId>{9968E9E8-D704-4972-8444-4AF09D0CE777}</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50">
                <a:tc>
                  <a:txBody>
                    <a:bodyPr/>
                    <a:lstStyle/>
                    <a:p>
                      <a:pPr marL="0" marR="0" lvl="0" indent="0" algn="l" rtl="0">
                        <a:spcBef>
                          <a:spcPts val="0"/>
                        </a:spcBef>
                        <a:spcAft>
                          <a:spcPts val="0"/>
                        </a:spcAft>
                        <a:buNone/>
                      </a:pPr>
                      <a:r>
                        <a:rPr lang="en-US" sz="1800"/>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54" name="Google Shape;454;p50"/>
          <p:cNvPicPr preferRelativeResize="0"/>
          <p:nvPr/>
        </p:nvPicPr>
        <p:blipFill rotWithShape="1">
          <a:blip r:embed="rId3">
            <a:alphaModFix/>
          </a:blip>
          <a:srcRect/>
          <a:stretch/>
        </p:blipFill>
        <p:spPr>
          <a:xfrm>
            <a:off x="2055812" y="3881755"/>
            <a:ext cx="9067800" cy="1266825"/>
          </a:xfrm>
          <a:prstGeom prst="rect">
            <a:avLst/>
          </a:prstGeom>
          <a:noFill/>
          <a:ln>
            <a:noFill/>
          </a:ln>
        </p:spPr>
      </p:pic>
      <p:pic>
        <p:nvPicPr>
          <p:cNvPr id="455" name="Google Shape;455;p50"/>
          <p:cNvPicPr preferRelativeResize="0"/>
          <p:nvPr/>
        </p:nvPicPr>
        <p:blipFill rotWithShape="1">
          <a:blip r:embed="rId4">
            <a:alphaModFix/>
          </a:blip>
          <a:srcRect/>
          <a:stretch/>
        </p:blipFill>
        <p:spPr>
          <a:xfrm>
            <a:off x="2302814" y="2608103"/>
            <a:ext cx="4714875" cy="257175"/>
          </a:xfrm>
          <a:prstGeom prst="rect">
            <a:avLst/>
          </a:prstGeom>
          <a:noFill/>
          <a:ln>
            <a:noFill/>
          </a:ln>
        </p:spPr>
      </p:pic>
      <p:pic>
        <p:nvPicPr>
          <p:cNvPr id="456" name="Google Shape;456;p50"/>
          <p:cNvPicPr preferRelativeResize="0"/>
          <p:nvPr/>
        </p:nvPicPr>
        <p:blipFill rotWithShape="1">
          <a:blip r:embed="rId5">
            <a:alphaModFix/>
          </a:blip>
          <a:srcRect/>
          <a:stretch/>
        </p:blipFill>
        <p:spPr>
          <a:xfrm>
            <a:off x="2302814" y="2873532"/>
            <a:ext cx="2143125" cy="323850"/>
          </a:xfrm>
          <a:prstGeom prst="rect">
            <a:avLst/>
          </a:prstGeom>
          <a:noFill/>
          <a:ln>
            <a:noFill/>
          </a:ln>
        </p:spPr>
      </p:pic>
      <p:pic>
        <p:nvPicPr>
          <p:cNvPr id="457" name="Google Shape;457;p50"/>
          <p:cNvPicPr preferRelativeResize="0"/>
          <p:nvPr/>
        </p:nvPicPr>
        <p:blipFill rotWithShape="1">
          <a:blip r:embed="rId6">
            <a:alphaModFix/>
          </a:blip>
          <a:srcRect/>
          <a:stretch/>
        </p:blipFill>
        <p:spPr>
          <a:xfrm>
            <a:off x="2321864" y="3194843"/>
            <a:ext cx="2124075" cy="295275"/>
          </a:xfrm>
          <a:prstGeom prst="rect">
            <a:avLst/>
          </a:prstGeom>
          <a:noFill/>
          <a:ln>
            <a:noFill/>
          </a:ln>
        </p:spPr>
      </p:pic>
      <p:pic>
        <p:nvPicPr>
          <p:cNvPr id="458" name="Google Shape;458;p50"/>
          <p:cNvPicPr preferRelativeResize="0"/>
          <p:nvPr/>
        </p:nvPicPr>
        <p:blipFill rotWithShape="1">
          <a:blip r:embed="rId7">
            <a:alphaModFix/>
          </a:blip>
          <a:srcRect/>
          <a:stretch/>
        </p:blipFill>
        <p:spPr>
          <a:xfrm>
            <a:off x="2321864" y="3490118"/>
            <a:ext cx="7172325" cy="26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500"/>
                                        <p:tgtEl>
                                          <p:spTgt spid="4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9"/>
                                        </p:tgtEl>
                                        <p:attrNameLst>
                                          <p:attrName>style.visibility</p:attrName>
                                        </p:attrNameLst>
                                      </p:cBhvr>
                                      <p:to>
                                        <p:strVal val="visible"/>
                                      </p:to>
                                    </p:set>
                                    <p:anim calcmode="lin" valueType="num">
                                      <p:cBhvr additive="base">
                                        <p:cTn id="12" dur="500"/>
                                        <p:tgtEl>
                                          <p:spTgt spid="44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56"/>
                                        </p:tgtEl>
                                        <p:attrNameLst>
                                          <p:attrName>style.visibility</p:attrName>
                                        </p:attrNameLst>
                                      </p:cBhvr>
                                      <p:to>
                                        <p:strVal val="visible"/>
                                      </p:to>
                                    </p:set>
                                    <p:anim calcmode="lin" valueType="num">
                                      <p:cBhvr additive="base">
                                        <p:cTn id="17" dur="500"/>
                                        <p:tgtEl>
                                          <p:spTgt spid="45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51"/>
                                        </p:tgtEl>
                                        <p:attrNameLst>
                                          <p:attrName>style.visibility</p:attrName>
                                        </p:attrNameLst>
                                      </p:cBhvr>
                                      <p:to>
                                        <p:strVal val="visible"/>
                                      </p:to>
                                    </p:set>
                                    <p:anim calcmode="lin" valueType="num">
                                      <p:cBhvr additive="base">
                                        <p:cTn id="22" dur="500"/>
                                        <p:tgtEl>
                                          <p:spTgt spid="45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7"/>
                                        </p:tgtEl>
                                        <p:attrNameLst>
                                          <p:attrName>style.visibility</p:attrName>
                                        </p:attrNameLst>
                                      </p:cBhvr>
                                      <p:to>
                                        <p:strVal val="visible"/>
                                      </p:to>
                                    </p:set>
                                    <p:anim calcmode="lin" valueType="num">
                                      <p:cBhvr additive="base">
                                        <p:cTn id="27" dur="500"/>
                                        <p:tgtEl>
                                          <p:spTgt spid="45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52"/>
                                        </p:tgtEl>
                                        <p:attrNameLst>
                                          <p:attrName>style.visibility</p:attrName>
                                        </p:attrNameLst>
                                      </p:cBhvr>
                                      <p:to>
                                        <p:strVal val="visible"/>
                                      </p:to>
                                    </p:set>
                                    <p:anim calcmode="lin" valueType="num">
                                      <p:cBhvr additive="base">
                                        <p:cTn id="32" dur="500"/>
                                        <p:tgtEl>
                                          <p:spTgt spid="45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8"/>
                                        </p:tgtEl>
                                        <p:attrNameLst>
                                          <p:attrName>style.visibility</p:attrName>
                                        </p:attrNameLst>
                                      </p:cBhvr>
                                      <p:to>
                                        <p:strVal val="visible"/>
                                      </p:to>
                                    </p:set>
                                    <p:anim calcmode="lin" valueType="num">
                                      <p:cBhvr additive="base">
                                        <p:cTn id="3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53"/>
                                        </p:tgtEl>
                                        <p:attrNameLst>
                                          <p:attrName>style.visibility</p:attrName>
                                        </p:attrNameLst>
                                      </p:cBhvr>
                                      <p:to>
                                        <p:strVal val="visible"/>
                                      </p:to>
                                    </p:set>
                                    <p:anim calcmode="lin" valueType="num">
                                      <p:cBhvr additive="base">
                                        <p:cTn id="42" dur="500"/>
                                        <p:tgtEl>
                                          <p:spTgt spid="45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54"/>
                                        </p:tgtEl>
                                        <p:attrNameLst>
                                          <p:attrName>style.visibility</p:attrName>
                                        </p:attrNameLst>
                                      </p:cBhvr>
                                      <p:to>
                                        <p:strVal val="visible"/>
                                      </p:to>
                                    </p:set>
                                    <p:anim calcmode="lin" valueType="num">
                                      <p:cBhvr additive="base">
                                        <p:cTn id="47" dur="500"/>
                                        <p:tgtEl>
                                          <p:spTgt spid="4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1"/>
          <p:cNvSpPr txBox="1">
            <a:spLocks noGrp="1"/>
          </p:cNvSpPr>
          <p:nvPr>
            <p:ph type="body" idx="1"/>
          </p:nvPr>
        </p:nvSpPr>
        <p:spPr>
          <a:xfrm>
            <a:off x="531812" y="1524000"/>
            <a:ext cx="5257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465" name="Google Shape;465;p5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Vector container using iterator</a:t>
            </a:r>
            <a:endParaRPr>
              <a:latin typeface="Calibri"/>
              <a:ea typeface="Calibri"/>
              <a:cs typeface="Calibri"/>
              <a:sym typeface="Calibri"/>
            </a:endParaRPr>
          </a:p>
        </p:txBody>
      </p:sp>
      <p:sp>
        <p:nvSpPr>
          <p:cNvPr id="466" name="Google Shape;466;p51"/>
          <p:cNvSpPr txBox="1"/>
          <p:nvPr/>
        </p:nvSpPr>
        <p:spPr>
          <a:xfrm>
            <a:off x="6399215" y="2245667"/>
            <a:ext cx="5431718" cy="46166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400"/>
              <a:buFont typeface="Times New Roman"/>
              <a:buNone/>
            </a:pPr>
            <a:r>
              <a:rPr lang="en-US" sz="2400">
                <a:solidFill>
                  <a:srgbClr val="00B050"/>
                </a:solidFill>
                <a:latin typeface="Calibri"/>
                <a:ea typeface="Calibri"/>
                <a:cs typeface="Calibri"/>
                <a:sym typeface="Calibri"/>
              </a:rPr>
              <a:t>Output: “4 1 8”</a:t>
            </a:r>
            <a:endParaRPr/>
          </a:p>
        </p:txBody>
      </p:sp>
      <p:pic>
        <p:nvPicPr>
          <p:cNvPr id="467" name="Google Shape;467;p51"/>
          <p:cNvPicPr preferRelativeResize="0"/>
          <p:nvPr/>
        </p:nvPicPr>
        <p:blipFill rotWithShape="1">
          <a:blip r:embed="rId3">
            <a:alphaModFix/>
          </a:blip>
          <a:srcRect/>
          <a:stretch/>
        </p:blipFill>
        <p:spPr>
          <a:xfrm>
            <a:off x="609441" y="2057400"/>
            <a:ext cx="5257798" cy="838200"/>
          </a:xfrm>
          <a:prstGeom prst="rect">
            <a:avLst/>
          </a:prstGeom>
          <a:noFill/>
          <a:ln>
            <a:noFill/>
          </a:ln>
        </p:spPr>
      </p:pic>
      <p:sp>
        <p:nvSpPr>
          <p:cNvPr id="468" name="Google Shape;468;p51"/>
          <p:cNvSpPr txBox="1"/>
          <p:nvPr/>
        </p:nvSpPr>
        <p:spPr>
          <a:xfrm>
            <a:off x="545464" y="3232945"/>
            <a:ext cx="6352500" cy="24315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mo"/>
                <a:ea typeface="Arimo"/>
                <a:cs typeface="Arimo"/>
                <a:sym typeface="Arimo"/>
              </a:rPr>
              <a:t>vector&lt;</a:t>
            </a:r>
            <a:r>
              <a:rPr lang="en-US" sz="2400" i="1">
                <a:solidFill>
                  <a:schemeClr val="dk1"/>
                </a:solidFill>
                <a:latin typeface="Arimo"/>
                <a:ea typeface="Arimo"/>
                <a:cs typeface="Arimo"/>
                <a:sym typeface="Arimo"/>
              </a:rPr>
              <a:t>int</a:t>
            </a:r>
            <a:r>
              <a:rPr lang="en-US" sz="2400">
                <a:solidFill>
                  <a:schemeClr val="dk1"/>
                </a:solidFill>
                <a:latin typeface="Arimo"/>
                <a:ea typeface="Arimo"/>
                <a:cs typeface="Arimo"/>
                <a:sym typeface="Arimo"/>
              </a:rPr>
              <a:t>&gt; vec; </a:t>
            </a:r>
            <a:endParaRPr/>
          </a:p>
          <a:p>
            <a:pPr marL="0" marR="0" lvl="0" indent="0" algn="l" rtl="0">
              <a:spcBef>
                <a:spcPts val="0"/>
              </a:spcBef>
              <a:spcAft>
                <a:spcPts val="0"/>
              </a:spcAft>
              <a:buNone/>
            </a:pPr>
            <a:r>
              <a:rPr lang="en-US" sz="2400">
                <a:solidFill>
                  <a:schemeClr val="dk1"/>
                </a:solidFill>
                <a:latin typeface="Arimo"/>
                <a:ea typeface="Arimo"/>
                <a:cs typeface="Arimo"/>
                <a:sym typeface="Arimo"/>
              </a:rPr>
              <a:t>vector&lt;</a:t>
            </a:r>
            <a:r>
              <a:rPr lang="en-US" sz="2400" i="1">
                <a:solidFill>
                  <a:schemeClr val="dk1"/>
                </a:solidFill>
                <a:latin typeface="Arimo"/>
                <a:ea typeface="Arimo"/>
                <a:cs typeface="Arimo"/>
                <a:sym typeface="Arimo"/>
              </a:rPr>
              <a:t>int</a:t>
            </a:r>
            <a:r>
              <a:rPr lang="en-US" sz="2400">
                <a:solidFill>
                  <a:schemeClr val="dk1"/>
                </a:solidFill>
                <a:latin typeface="Arimo"/>
                <a:ea typeface="Arimo"/>
                <a:cs typeface="Arimo"/>
                <a:sym typeface="Arimo"/>
              </a:rPr>
              <a:t>&gt;::iterator it;</a:t>
            </a:r>
            <a:r>
              <a:rPr lang="en-US" sz="3200">
                <a:solidFill>
                  <a:schemeClr val="dk1"/>
                </a:solidFill>
                <a:latin typeface="Calibri"/>
                <a:ea typeface="Calibri"/>
                <a:cs typeface="Calibri"/>
                <a:sym typeface="Calibri"/>
              </a:rPr>
              <a:t> </a:t>
            </a:r>
            <a:endParaRPr sz="48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mo"/>
              <a:ea typeface="Arimo"/>
              <a:cs typeface="Arimo"/>
              <a:sym typeface="Arimo"/>
            </a:endParaRPr>
          </a:p>
          <a:p>
            <a:pPr marL="0" marR="0" lvl="0" indent="0" algn="l" rtl="0">
              <a:spcBef>
                <a:spcPts val="0"/>
              </a:spcBef>
              <a:spcAft>
                <a:spcPts val="0"/>
              </a:spcAft>
              <a:buNone/>
            </a:pPr>
            <a:r>
              <a:rPr lang="en-US" sz="2400">
                <a:solidFill>
                  <a:schemeClr val="dk1"/>
                </a:solidFill>
                <a:latin typeface="Arimo"/>
                <a:ea typeface="Arimo"/>
                <a:cs typeface="Arimo"/>
                <a:sym typeface="Arimo"/>
              </a:rPr>
              <a:t>cout &lt;&lt; “Vector contains:"; </a:t>
            </a:r>
            <a:endParaRPr/>
          </a:p>
          <a:p>
            <a:pPr marL="0" marR="0" lvl="0" indent="0" algn="l" rtl="0">
              <a:spcBef>
                <a:spcPts val="0"/>
              </a:spcBef>
              <a:spcAft>
                <a:spcPts val="0"/>
              </a:spcAft>
              <a:buNone/>
            </a:pPr>
            <a:r>
              <a:rPr lang="en-US" sz="2400" i="1">
                <a:solidFill>
                  <a:schemeClr val="dk1"/>
                </a:solidFill>
                <a:latin typeface="Arimo"/>
                <a:ea typeface="Arimo"/>
                <a:cs typeface="Arimo"/>
                <a:sym typeface="Arimo"/>
              </a:rPr>
              <a:t>for</a:t>
            </a:r>
            <a:r>
              <a:rPr lang="en-US" sz="2400">
                <a:solidFill>
                  <a:schemeClr val="dk1"/>
                </a:solidFill>
                <a:latin typeface="Arimo"/>
                <a:ea typeface="Arimo"/>
                <a:cs typeface="Arimo"/>
                <a:sym typeface="Arimo"/>
              </a:rPr>
              <a:t> (it=vec.begin(); it!=vec.end(); ++it) </a:t>
            </a:r>
            <a:endParaRPr/>
          </a:p>
          <a:p>
            <a:pPr marL="0" marR="0" lvl="0" indent="0" algn="l" rtl="0">
              <a:spcBef>
                <a:spcPts val="0"/>
              </a:spcBef>
              <a:spcAft>
                <a:spcPts val="0"/>
              </a:spcAft>
              <a:buNone/>
            </a:pPr>
            <a:r>
              <a:rPr lang="en-US" sz="2400">
                <a:solidFill>
                  <a:schemeClr val="dk1"/>
                </a:solidFill>
                <a:latin typeface="Arimo"/>
                <a:ea typeface="Arimo"/>
                <a:cs typeface="Arimo"/>
                <a:sym typeface="Arimo"/>
              </a:rPr>
              <a:t>	cout &lt;&lt; ' ' &lt;&lt; *it; </a:t>
            </a:r>
            <a:endParaRPr/>
          </a:p>
        </p:txBody>
      </p:sp>
      <p:sp>
        <p:nvSpPr>
          <p:cNvPr id="469" name="Google Shape;469;p51"/>
          <p:cNvSpPr txBox="1"/>
          <p:nvPr/>
        </p:nvSpPr>
        <p:spPr>
          <a:xfrm>
            <a:off x="7085012" y="4264966"/>
            <a:ext cx="5431718" cy="46166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B050"/>
              </a:buClr>
              <a:buSzPts val="2400"/>
              <a:buFont typeface="Times New Roman"/>
              <a:buNone/>
            </a:pPr>
            <a:r>
              <a:rPr lang="en-US" sz="2400">
                <a:solidFill>
                  <a:srgbClr val="00B050"/>
                </a:solidFill>
                <a:latin typeface="Calibri"/>
                <a:ea typeface="Calibri"/>
                <a:cs typeface="Calibri"/>
                <a:sym typeface="Calibri"/>
              </a:rPr>
              <a:t>Output: “4 1 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additive="base">
                                        <p:cTn id="7" dur="500"/>
                                        <p:tgtEl>
                                          <p:spTgt spid="46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 calcmode="lin" valueType="num">
                                      <p:cBhvr additive="base">
                                        <p:cTn id="12" dur="500"/>
                                        <p:tgtEl>
                                          <p:spTgt spid="46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 calcmode="lin" valueType="num">
                                      <p:cBhvr additive="base">
                                        <p:cTn id="17" dur="500"/>
                                        <p:tgtEl>
                                          <p:spTgt spid="4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69"/>
                                        </p:tgtEl>
                                        <p:attrNameLst>
                                          <p:attrName>style.visibility</p:attrName>
                                        </p:attrNameLst>
                                      </p:cBhvr>
                                      <p:to>
                                        <p:strVal val="visible"/>
                                      </p:to>
                                    </p:set>
                                    <p:anim calcmode="lin" valueType="num">
                                      <p:cBhvr additive="base">
                                        <p:cTn id="22" dur="5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2"/>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Algorithms</a:t>
            </a:r>
            <a:endParaRPr>
              <a:latin typeface="Calibri"/>
              <a:ea typeface="Calibri"/>
              <a:cs typeface="Calibri"/>
              <a:sym typeface="Calibri"/>
            </a:endParaRPr>
          </a:p>
        </p:txBody>
      </p:sp>
      <p:sp>
        <p:nvSpPr>
          <p:cNvPr id="475" name="Google Shape;475;p52"/>
          <p:cNvSpPr txBox="1">
            <a:spLocks noGrp="1"/>
          </p:cNvSpPr>
          <p:nvPr>
            <p:ph type="body" idx="1"/>
          </p:nvPr>
        </p:nvSpPr>
        <p:spPr>
          <a:xfrm>
            <a:off x="609441" y="1600201"/>
            <a:ext cx="10969943" cy="5105399"/>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3200"/>
              <a:buChar char="•"/>
            </a:pPr>
            <a:r>
              <a:rPr lang="en-US"/>
              <a:t>The Standard Template Library provides a number of useful, generic algorithms to perform the most commonly used operations on groups/sequences of elements. These operations include traversals, searching, sorting and insertion/removal of elements.</a:t>
            </a:r>
            <a:endParaRPr/>
          </a:p>
          <a:p>
            <a:pPr marL="342900" lvl="0" indent="-139700" algn="just" rtl="0">
              <a:spcBef>
                <a:spcPts val="640"/>
              </a:spcBef>
              <a:spcAft>
                <a:spcPts val="0"/>
              </a:spcAft>
              <a:buClr>
                <a:schemeClr val="dk1"/>
              </a:buClr>
              <a:buSzPts val="3200"/>
              <a:buNone/>
            </a:pPr>
            <a:endParaRPr/>
          </a:p>
          <a:p>
            <a:pPr marL="342900" lvl="0" indent="-342900" algn="just" rtl="0">
              <a:spcBef>
                <a:spcPts val="640"/>
              </a:spcBef>
              <a:spcAft>
                <a:spcPts val="0"/>
              </a:spcAft>
              <a:buClr>
                <a:schemeClr val="dk1"/>
              </a:buClr>
              <a:buSzPts val="3200"/>
              <a:buChar char="•"/>
            </a:pPr>
            <a:r>
              <a:rPr lang="en-US"/>
              <a:t>The way that these algorithms are implemented is closely related to the idea of the containers and iterators, although, as we will see, they can be used with standard arrays and pointers.</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Algorithms</a:t>
            </a:r>
            <a:endParaRPr>
              <a:latin typeface="Calibri"/>
              <a:ea typeface="Calibri"/>
              <a:cs typeface="Calibri"/>
              <a:sym typeface="Calibri"/>
            </a:endParaRPr>
          </a:p>
        </p:txBody>
      </p:sp>
      <p:sp>
        <p:nvSpPr>
          <p:cNvPr id="481" name="Google Shape;481;p53"/>
          <p:cNvSpPr txBox="1">
            <a:spLocks noGrp="1"/>
          </p:cNvSpPr>
          <p:nvPr>
            <p:ph type="body" idx="1"/>
          </p:nvPr>
        </p:nvSpPr>
        <p:spPr>
          <a:xfrm>
            <a:off x="609441" y="1295400"/>
            <a:ext cx="10969943" cy="129305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dirty="0"/>
              <a:t>STL algorithms are not member functions or friends of containers. They are standalone template functions. To have access to the STL algorithms, we must include </a:t>
            </a:r>
            <a:r>
              <a:rPr lang="en-US" sz="2400" b="1" dirty="0"/>
              <a:t>&lt;algorithm&gt; </a:t>
            </a:r>
            <a:r>
              <a:rPr lang="en-US" sz="2400" dirty="0"/>
              <a:t>in our program.</a:t>
            </a:r>
            <a:endParaRPr dirty="0"/>
          </a:p>
          <a:p>
            <a:pPr marL="342900" lvl="0" indent="-190500" algn="l" rtl="0">
              <a:spcBef>
                <a:spcPts val="480"/>
              </a:spcBef>
              <a:spcAft>
                <a:spcPts val="0"/>
              </a:spcAft>
              <a:buClr>
                <a:schemeClr val="dk1"/>
              </a:buClr>
              <a:buSzPts val="2400"/>
              <a:buNone/>
            </a:pPr>
            <a:endParaRPr sz="2400" dirty="0"/>
          </a:p>
        </p:txBody>
      </p:sp>
      <p:pic>
        <p:nvPicPr>
          <p:cNvPr id="3" name="Picture 2">
            <a:extLst>
              <a:ext uri="{FF2B5EF4-FFF2-40B4-BE49-F238E27FC236}">
                <a16:creationId xmlns:a16="http://schemas.microsoft.com/office/drawing/2014/main" id="{AF9C5A6D-C01E-42BB-B8C9-4D6AC0231991}"/>
              </a:ext>
            </a:extLst>
          </p:cNvPr>
          <p:cNvPicPr>
            <a:picLocks noChangeAspect="1"/>
          </p:cNvPicPr>
          <p:nvPr/>
        </p:nvPicPr>
        <p:blipFill>
          <a:blip r:embed="rId3"/>
          <a:stretch>
            <a:fillRect/>
          </a:stretch>
        </p:blipFill>
        <p:spPr>
          <a:xfrm>
            <a:off x="1237957" y="2438401"/>
            <a:ext cx="9495691" cy="1402080"/>
          </a:xfrm>
          <a:prstGeom prst="rect">
            <a:avLst/>
          </a:prstGeom>
        </p:spPr>
      </p:pic>
      <p:pic>
        <p:nvPicPr>
          <p:cNvPr id="4" name="Picture 3">
            <a:extLst>
              <a:ext uri="{FF2B5EF4-FFF2-40B4-BE49-F238E27FC236}">
                <a16:creationId xmlns:a16="http://schemas.microsoft.com/office/drawing/2014/main" id="{C34400EB-D42D-488A-977C-917C1E27D875}"/>
              </a:ext>
            </a:extLst>
          </p:cNvPr>
          <p:cNvPicPr>
            <a:picLocks noChangeAspect="1"/>
          </p:cNvPicPr>
          <p:nvPr/>
        </p:nvPicPr>
        <p:blipFill>
          <a:blip r:embed="rId4"/>
          <a:stretch>
            <a:fillRect/>
          </a:stretch>
        </p:blipFill>
        <p:spPr>
          <a:xfrm>
            <a:off x="1237957" y="3840482"/>
            <a:ext cx="9495691" cy="301751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Algorithms</a:t>
            </a:r>
            <a:endParaRPr>
              <a:latin typeface="Calibri"/>
              <a:ea typeface="Calibri"/>
              <a:cs typeface="Calibri"/>
              <a:sym typeface="Calibri"/>
            </a:endParaRPr>
          </a:p>
        </p:txBody>
      </p:sp>
      <p:pic>
        <p:nvPicPr>
          <p:cNvPr id="487" name="Google Shape;487;p54"/>
          <p:cNvPicPr preferRelativeResize="0"/>
          <p:nvPr/>
        </p:nvPicPr>
        <p:blipFill rotWithShape="1">
          <a:blip r:embed="rId3">
            <a:alphaModFix/>
          </a:blip>
          <a:srcRect/>
          <a:stretch/>
        </p:blipFill>
        <p:spPr>
          <a:xfrm>
            <a:off x="1598612" y="1600200"/>
            <a:ext cx="8973505" cy="495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Templates</a:t>
            </a:r>
            <a:endParaRPr/>
          </a:p>
        </p:txBody>
      </p:sp>
      <p:sp>
        <p:nvSpPr>
          <p:cNvPr id="155" name="Google Shape;155;p6"/>
          <p:cNvSpPr txBox="1">
            <a:spLocks noGrp="1"/>
          </p:cNvSpPr>
          <p:nvPr>
            <p:ph type="body" idx="1"/>
          </p:nvPr>
        </p:nvSpPr>
        <p:spPr>
          <a:xfrm>
            <a:off x="1065212" y="1600201"/>
            <a:ext cx="10515600" cy="498316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Font typeface="Noto Sans Symbols"/>
              <a:buChar char="⮚"/>
            </a:pPr>
            <a:r>
              <a:rPr lang="en-US" b="1"/>
              <a:t>Templates </a:t>
            </a:r>
            <a:r>
              <a:rPr lang="en-US"/>
              <a:t>are a feature of the C++ programming language that allow functions and classes to operate with generic types. This allows a function or class to work on many different data types without being rewritten for each one.</a:t>
            </a:r>
            <a:endParaRPr/>
          </a:p>
          <a:p>
            <a:pPr marL="342900" lvl="0" indent="-342900" algn="just" rtl="0">
              <a:spcBef>
                <a:spcPts val="640"/>
              </a:spcBef>
              <a:spcAft>
                <a:spcPts val="0"/>
              </a:spcAft>
              <a:buClr>
                <a:schemeClr val="dk1"/>
              </a:buClr>
              <a:buSzPts val="3200"/>
              <a:buFont typeface="Noto Sans Symbols"/>
              <a:buChar char="⮚"/>
            </a:pPr>
            <a:r>
              <a:rPr lang="en-US" b="1"/>
              <a:t>Generic programming </a:t>
            </a:r>
            <a:r>
              <a:rPr lang="en-US"/>
              <a:t>is about generalizing software components so that they can be easily reused in a wide variety of situations.</a:t>
            </a:r>
            <a:endParaRPr/>
          </a:p>
          <a:p>
            <a:pPr marL="342900" lvl="0" indent="-342900" algn="just" rtl="0">
              <a:spcBef>
                <a:spcPts val="640"/>
              </a:spcBef>
              <a:spcAft>
                <a:spcPts val="0"/>
              </a:spcAft>
              <a:buClr>
                <a:schemeClr val="dk1"/>
              </a:buClr>
              <a:buSzPts val="3200"/>
              <a:buFont typeface="Noto Sans Symbols"/>
              <a:buChar char="⮚"/>
            </a:pPr>
            <a:r>
              <a:rPr lang="en-US"/>
              <a:t>C++ uses templates to enable generic programming techniques.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269-B830-4029-A2F5-1B2C252E6E31}"/>
              </a:ext>
            </a:extLst>
          </p:cNvPr>
          <p:cNvSpPr>
            <a:spLocks noGrp="1"/>
          </p:cNvSpPr>
          <p:nvPr>
            <p:ph type="title"/>
          </p:nvPr>
        </p:nvSpPr>
        <p:spPr/>
        <p:txBody>
          <a:bodyPr/>
          <a:lstStyle/>
          <a:p>
            <a:r>
              <a:rPr lang="en-IN" dirty="0"/>
              <a:t>The find() Algorithm</a:t>
            </a:r>
          </a:p>
        </p:txBody>
      </p:sp>
      <p:sp>
        <p:nvSpPr>
          <p:cNvPr id="3" name="Text Placeholder 2">
            <a:extLst>
              <a:ext uri="{FF2B5EF4-FFF2-40B4-BE49-F238E27FC236}">
                <a16:creationId xmlns:a16="http://schemas.microsoft.com/office/drawing/2014/main" id="{69F2D11A-3227-41B6-8FD5-80123AC6C73B}"/>
              </a:ext>
            </a:extLst>
          </p:cNvPr>
          <p:cNvSpPr>
            <a:spLocks noGrp="1"/>
          </p:cNvSpPr>
          <p:nvPr>
            <p:ph type="body" idx="1"/>
          </p:nvPr>
        </p:nvSpPr>
        <p:spPr/>
        <p:txBody>
          <a:bodyPr>
            <a:normAutofit fontScale="77500" lnSpcReduction="20000"/>
          </a:bodyPr>
          <a:lstStyle/>
          <a:p>
            <a:pPr marL="25400" indent="0">
              <a:buNone/>
            </a:pPr>
            <a:r>
              <a:rPr lang="en-IN" dirty="0"/>
              <a:t>#include &lt;iostream&gt;</a:t>
            </a:r>
          </a:p>
          <a:p>
            <a:pPr marL="25400" indent="0">
              <a:buNone/>
            </a:pPr>
            <a:r>
              <a:rPr lang="en-IN" dirty="0"/>
              <a:t>#include &lt;algorithm&gt; //for find()</a:t>
            </a:r>
          </a:p>
          <a:p>
            <a:pPr marL="25400" indent="0">
              <a:buNone/>
            </a:pPr>
            <a:r>
              <a:rPr lang="en-IN" dirty="0"/>
              <a:t>using namespace std;</a:t>
            </a:r>
          </a:p>
          <a:p>
            <a:pPr marL="25400" indent="0">
              <a:buNone/>
            </a:pPr>
            <a:r>
              <a:rPr lang="en-IN" dirty="0"/>
              <a:t>int </a:t>
            </a:r>
            <a:r>
              <a:rPr lang="en-IN" dirty="0" err="1"/>
              <a:t>arr</a:t>
            </a:r>
            <a:r>
              <a:rPr lang="en-IN" dirty="0"/>
              <a:t>[] = { 11, 22, 33, 44, 55, 66, 77, 88 };</a:t>
            </a:r>
          </a:p>
          <a:p>
            <a:pPr marL="25400" indent="0">
              <a:buNone/>
            </a:pPr>
            <a:r>
              <a:rPr lang="en-IN" dirty="0"/>
              <a:t>int main()</a:t>
            </a:r>
          </a:p>
          <a:p>
            <a:pPr marL="25400" indent="0">
              <a:buNone/>
            </a:pPr>
            <a:r>
              <a:rPr lang="en-IN" dirty="0"/>
              <a:t>{</a:t>
            </a:r>
          </a:p>
          <a:p>
            <a:pPr marL="25400" indent="0">
              <a:buNone/>
            </a:pPr>
            <a:r>
              <a:rPr lang="en-IN" dirty="0"/>
              <a:t>	int* </a:t>
            </a:r>
            <a:r>
              <a:rPr lang="en-IN" dirty="0" err="1"/>
              <a:t>ptr</a:t>
            </a:r>
            <a:r>
              <a:rPr lang="en-IN" dirty="0"/>
              <a:t>;</a:t>
            </a:r>
          </a:p>
          <a:p>
            <a:pPr marL="25400" indent="0">
              <a:buNone/>
            </a:pPr>
            <a:r>
              <a:rPr lang="en-IN" dirty="0"/>
              <a:t>	</a:t>
            </a:r>
            <a:r>
              <a:rPr lang="en-IN" dirty="0" err="1"/>
              <a:t>ptr</a:t>
            </a:r>
            <a:r>
              <a:rPr lang="en-IN" dirty="0"/>
              <a:t> = find(</a:t>
            </a:r>
            <a:r>
              <a:rPr lang="en-IN" dirty="0" err="1"/>
              <a:t>arr</a:t>
            </a:r>
            <a:r>
              <a:rPr lang="en-IN" dirty="0"/>
              <a:t>, arr+8, 33); //find first 33</a:t>
            </a:r>
          </a:p>
          <a:p>
            <a:pPr marL="25400" indent="0">
              <a:buNone/>
            </a:pPr>
            <a:r>
              <a:rPr lang="en-IN" dirty="0"/>
              <a:t>	</a:t>
            </a:r>
            <a:r>
              <a:rPr lang="en-IN" dirty="0" err="1"/>
              <a:t>cout</a:t>
            </a:r>
            <a:r>
              <a:rPr lang="en-IN" dirty="0"/>
              <a:t> &lt;&lt; “First object with value 33 found at offset “&lt;&lt; (</a:t>
            </a:r>
            <a:r>
              <a:rPr lang="en-IN" dirty="0" err="1"/>
              <a:t>ptr-arr</a:t>
            </a:r>
            <a:r>
              <a:rPr lang="en-IN" dirty="0"/>
              <a:t>) &lt;&lt; </a:t>
            </a:r>
            <a:r>
              <a:rPr lang="en-IN" dirty="0" err="1"/>
              <a:t>endl</a:t>
            </a:r>
            <a:r>
              <a:rPr lang="en-IN" dirty="0"/>
              <a:t>;</a:t>
            </a:r>
          </a:p>
          <a:p>
            <a:pPr marL="25400" indent="0">
              <a:buNone/>
            </a:pPr>
            <a:r>
              <a:rPr lang="en-IN" dirty="0"/>
              <a:t>	return 0;</a:t>
            </a:r>
          </a:p>
          <a:p>
            <a:pPr marL="25400" indent="0">
              <a:buNone/>
            </a:pPr>
            <a:r>
              <a:rPr lang="en-IN" dirty="0"/>
              <a:t>}</a:t>
            </a:r>
          </a:p>
        </p:txBody>
      </p:sp>
    </p:spTree>
    <p:extLst>
      <p:ext uri="{BB962C8B-B14F-4D97-AF65-F5344CB8AC3E}">
        <p14:creationId xmlns:p14="http://schemas.microsoft.com/office/powerpoint/2010/main" val="1388323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1063-E7AB-497D-86B4-DE4C981076DE}"/>
              </a:ext>
            </a:extLst>
          </p:cNvPr>
          <p:cNvSpPr>
            <a:spLocks noGrp="1"/>
          </p:cNvSpPr>
          <p:nvPr>
            <p:ph type="title"/>
          </p:nvPr>
        </p:nvSpPr>
        <p:spPr/>
        <p:txBody>
          <a:bodyPr/>
          <a:lstStyle/>
          <a:p>
            <a:r>
              <a:rPr lang="en-IN" dirty="0"/>
              <a:t>The count() Algorithm</a:t>
            </a:r>
          </a:p>
        </p:txBody>
      </p:sp>
      <p:sp>
        <p:nvSpPr>
          <p:cNvPr id="3" name="Text Placeholder 2">
            <a:extLst>
              <a:ext uri="{FF2B5EF4-FFF2-40B4-BE49-F238E27FC236}">
                <a16:creationId xmlns:a16="http://schemas.microsoft.com/office/drawing/2014/main" id="{FD303E73-A129-4BEB-9EB8-33C01F873178}"/>
              </a:ext>
            </a:extLst>
          </p:cNvPr>
          <p:cNvSpPr>
            <a:spLocks noGrp="1"/>
          </p:cNvSpPr>
          <p:nvPr>
            <p:ph type="body" idx="1"/>
          </p:nvPr>
        </p:nvSpPr>
        <p:spPr/>
        <p:txBody>
          <a:bodyPr>
            <a:normAutofit fontScale="92500" lnSpcReduction="20000"/>
          </a:bodyPr>
          <a:lstStyle/>
          <a:p>
            <a:pPr marL="25400" indent="0">
              <a:buNone/>
            </a:pPr>
            <a:r>
              <a:rPr lang="en-US" dirty="0"/>
              <a:t>#include &lt;iostream&gt;</a:t>
            </a:r>
          </a:p>
          <a:p>
            <a:pPr marL="25400" indent="0">
              <a:buNone/>
            </a:pPr>
            <a:r>
              <a:rPr lang="en-US" dirty="0"/>
              <a:t>#include &lt;algorithm&gt; //for count()</a:t>
            </a:r>
          </a:p>
          <a:p>
            <a:pPr marL="25400" indent="0">
              <a:buNone/>
            </a:pPr>
            <a:r>
              <a:rPr lang="en-US" dirty="0"/>
              <a:t>using namespace std;</a:t>
            </a:r>
          </a:p>
          <a:p>
            <a:pPr marL="25400" indent="0">
              <a:buNone/>
            </a:pPr>
            <a:r>
              <a:rPr lang="en-US" dirty="0"/>
              <a:t>int </a:t>
            </a:r>
            <a:r>
              <a:rPr lang="en-US" dirty="0" err="1"/>
              <a:t>arr</a:t>
            </a:r>
            <a:r>
              <a:rPr lang="en-US" dirty="0"/>
              <a:t>[] = { 33, 22, 33, 44, 33, 55, 66, 77 };</a:t>
            </a:r>
          </a:p>
          <a:p>
            <a:pPr marL="25400" indent="0">
              <a:buNone/>
            </a:pPr>
            <a:r>
              <a:rPr lang="en-US" dirty="0"/>
              <a:t>int main()</a:t>
            </a:r>
          </a:p>
          <a:p>
            <a:pPr marL="25400" indent="0">
              <a:buNone/>
            </a:pPr>
            <a:r>
              <a:rPr lang="en-US" dirty="0"/>
              <a:t>{</a:t>
            </a:r>
          </a:p>
          <a:p>
            <a:pPr marL="25400" indent="0">
              <a:buNone/>
            </a:pPr>
            <a:r>
              <a:rPr lang="en-US" dirty="0"/>
              <a:t>	int n = count(</a:t>
            </a:r>
            <a:r>
              <a:rPr lang="en-US" dirty="0" err="1"/>
              <a:t>arr</a:t>
            </a:r>
            <a:r>
              <a:rPr lang="en-US" dirty="0"/>
              <a:t>, arr+8, 33); //count number of 33’s</a:t>
            </a:r>
          </a:p>
          <a:p>
            <a:pPr marL="25400" indent="0">
              <a:buNone/>
            </a:pPr>
            <a:r>
              <a:rPr lang="en-US" dirty="0"/>
              <a:t>	</a:t>
            </a:r>
            <a:r>
              <a:rPr lang="en-US" dirty="0" err="1"/>
              <a:t>cout</a:t>
            </a:r>
            <a:r>
              <a:rPr lang="en-US" dirty="0"/>
              <a:t> &lt;&lt; “There are “ &lt;&lt; n &lt;&lt; “ 33’s in arr.” &lt;&lt; </a:t>
            </a:r>
            <a:r>
              <a:rPr lang="en-US" dirty="0" err="1"/>
              <a:t>endl</a:t>
            </a:r>
            <a:r>
              <a:rPr lang="en-US" dirty="0"/>
              <a:t>;	</a:t>
            </a:r>
          </a:p>
          <a:p>
            <a:pPr marL="25400" indent="0">
              <a:buNone/>
            </a:pPr>
            <a:r>
              <a:rPr lang="en-US" dirty="0"/>
              <a:t>	return 0;</a:t>
            </a:r>
          </a:p>
          <a:p>
            <a:pPr marL="25400" indent="0">
              <a:buNone/>
            </a:pPr>
            <a:r>
              <a:rPr lang="en-US" dirty="0"/>
              <a:t>}</a:t>
            </a:r>
            <a:endParaRPr lang="en-IN" dirty="0"/>
          </a:p>
        </p:txBody>
      </p:sp>
    </p:spTree>
    <p:extLst>
      <p:ext uri="{BB962C8B-B14F-4D97-AF65-F5344CB8AC3E}">
        <p14:creationId xmlns:p14="http://schemas.microsoft.com/office/powerpoint/2010/main" val="2485637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34FB-0B41-4752-B39B-8B2CAD38796D}"/>
              </a:ext>
            </a:extLst>
          </p:cNvPr>
          <p:cNvSpPr>
            <a:spLocks noGrp="1"/>
          </p:cNvSpPr>
          <p:nvPr>
            <p:ph type="title"/>
          </p:nvPr>
        </p:nvSpPr>
        <p:spPr/>
        <p:txBody>
          <a:bodyPr/>
          <a:lstStyle/>
          <a:p>
            <a:r>
              <a:rPr lang="en-IN" dirty="0"/>
              <a:t>The sort() Algorithm</a:t>
            </a:r>
          </a:p>
        </p:txBody>
      </p:sp>
      <p:sp>
        <p:nvSpPr>
          <p:cNvPr id="3" name="Text Placeholder 2">
            <a:extLst>
              <a:ext uri="{FF2B5EF4-FFF2-40B4-BE49-F238E27FC236}">
                <a16:creationId xmlns:a16="http://schemas.microsoft.com/office/drawing/2014/main" id="{2157BC9C-62C6-401E-ADF7-B4CB2B636CDC}"/>
              </a:ext>
            </a:extLst>
          </p:cNvPr>
          <p:cNvSpPr>
            <a:spLocks noGrp="1"/>
          </p:cNvSpPr>
          <p:nvPr>
            <p:ph type="body" idx="1"/>
          </p:nvPr>
        </p:nvSpPr>
        <p:spPr/>
        <p:txBody>
          <a:bodyPr>
            <a:normAutofit fontScale="62500" lnSpcReduction="20000"/>
          </a:bodyPr>
          <a:lstStyle/>
          <a:p>
            <a:pPr marL="25400" indent="0">
              <a:buNone/>
            </a:pPr>
            <a:r>
              <a:rPr lang="en-IN" dirty="0"/>
              <a:t>#include &lt;iostream&gt;</a:t>
            </a:r>
          </a:p>
          <a:p>
            <a:pPr marL="25400" indent="0">
              <a:buNone/>
            </a:pPr>
            <a:r>
              <a:rPr lang="en-IN" dirty="0"/>
              <a:t>#include &lt;algorithm&gt;</a:t>
            </a:r>
          </a:p>
          <a:p>
            <a:pPr marL="25400" indent="0">
              <a:buNone/>
            </a:pPr>
            <a:r>
              <a:rPr lang="en-IN" dirty="0"/>
              <a:t>using namespace std;</a:t>
            </a:r>
          </a:p>
          <a:p>
            <a:pPr marL="25400" indent="0">
              <a:buNone/>
            </a:pPr>
            <a:r>
              <a:rPr lang="en-IN" dirty="0"/>
              <a:t>//array of numbers</a:t>
            </a:r>
          </a:p>
          <a:p>
            <a:pPr marL="25400" indent="0">
              <a:buNone/>
            </a:pPr>
            <a:r>
              <a:rPr lang="en-IN" dirty="0"/>
              <a:t>int </a:t>
            </a:r>
            <a:r>
              <a:rPr lang="en-IN" dirty="0" err="1"/>
              <a:t>arr</a:t>
            </a:r>
            <a:r>
              <a:rPr lang="en-IN" dirty="0"/>
              <a:t>[] = {45, 2, 22, -17, 0, -30, 25, 55};</a:t>
            </a:r>
          </a:p>
          <a:p>
            <a:pPr marL="25400" indent="0">
              <a:buNone/>
            </a:pPr>
            <a:r>
              <a:rPr lang="en-IN" dirty="0"/>
              <a:t>int main()</a:t>
            </a:r>
          </a:p>
          <a:p>
            <a:pPr marL="25400" indent="0">
              <a:buNone/>
            </a:pPr>
            <a:r>
              <a:rPr lang="en-IN" dirty="0"/>
              <a:t>{</a:t>
            </a:r>
          </a:p>
          <a:p>
            <a:pPr marL="25400" indent="0">
              <a:buNone/>
            </a:pPr>
            <a:r>
              <a:rPr lang="en-IN" dirty="0"/>
              <a:t>	sort(</a:t>
            </a:r>
            <a:r>
              <a:rPr lang="en-IN" dirty="0" err="1"/>
              <a:t>arr</a:t>
            </a:r>
            <a:r>
              <a:rPr lang="en-IN" dirty="0"/>
              <a:t>, arr+8); //sort the numbers</a:t>
            </a:r>
          </a:p>
          <a:p>
            <a:pPr marL="25400" indent="0">
              <a:buNone/>
            </a:pPr>
            <a:r>
              <a:rPr lang="en-IN" dirty="0"/>
              <a:t>	for(int j=0; j&lt;8; </a:t>
            </a:r>
            <a:r>
              <a:rPr lang="en-IN" dirty="0" err="1"/>
              <a:t>j++</a:t>
            </a:r>
            <a:r>
              <a:rPr lang="en-IN" dirty="0"/>
              <a:t>) //display sorted array</a:t>
            </a:r>
          </a:p>
          <a:p>
            <a:pPr marL="25400" indent="0">
              <a:buNone/>
            </a:pPr>
            <a:r>
              <a:rPr lang="en-IN" dirty="0"/>
              <a:t>	</a:t>
            </a:r>
            <a:r>
              <a:rPr lang="en-IN" dirty="0" err="1"/>
              <a:t>cout</a:t>
            </a:r>
            <a:r>
              <a:rPr lang="en-IN" dirty="0"/>
              <a:t> &lt;&lt; </a:t>
            </a:r>
            <a:r>
              <a:rPr lang="en-IN" dirty="0" err="1"/>
              <a:t>arr</a:t>
            </a:r>
            <a:r>
              <a:rPr lang="en-IN" dirty="0"/>
              <a:t>[j] &lt;&lt; ‘ ‘;</a:t>
            </a:r>
          </a:p>
          <a:p>
            <a:pPr marL="25400" indent="0">
              <a:buNone/>
            </a:pPr>
            <a:r>
              <a:rPr lang="en-IN" dirty="0"/>
              <a:t>	</a:t>
            </a:r>
            <a:r>
              <a:rPr lang="en-IN" dirty="0" err="1"/>
              <a:t>cout</a:t>
            </a:r>
            <a:r>
              <a:rPr lang="en-IN" dirty="0"/>
              <a:t> &lt;&lt; </a:t>
            </a:r>
            <a:r>
              <a:rPr lang="en-IN" dirty="0" err="1"/>
              <a:t>endl</a:t>
            </a:r>
            <a:r>
              <a:rPr lang="en-IN" dirty="0"/>
              <a:t>;</a:t>
            </a:r>
          </a:p>
          <a:p>
            <a:pPr marL="25400" indent="0">
              <a:buNone/>
            </a:pPr>
            <a:r>
              <a:rPr lang="en-IN" dirty="0"/>
              <a:t>	return 0;</a:t>
            </a:r>
          </a:p>
          <a:p>
            <a:pPr marL="25400" indent="0">
              <a:buNone/>
            </a:pPr>
            <a:r>
              <a:rPr lang="en-IN" dirty="0"/>
              <a:t>}</a:t>
            </a:r>
          </a:p>
        </p:txBody>
      </p:sp>
    </p:spTree>
    <p:extLst>
      <p:ext uri="{BB962C8B-B14F-4D97-AF65-F5344CB8AC3E}">
        <p14:creationId xmlns:p14="http://schemas.microsoft.com/office/powerpoint/2010/main" val="3602285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815FE-1BEE-4538-A5BA-20E2F1857DAA}"/>
              </a:ext>
            </a:extLst>
          </p:cNvPr>
          <p:cNvSpPr>
            <a:spLocks noGrp="1"/>
          </p:cNvSpPr>
          <p:nvPr>
            <p:ph type="title"/>
          </p:nvPr>
        </p:nvSpPr>
        <p:spPr/>
        <p:txBody>
          <a:bodyPr/>
          <a:lstStyle/>
          <a:p>
            <a:r>
              <a:rPr lang="en-IN" dirty="0"/>
              <a:t>The search() Algorithm</a:t>
            </a:r>
          </a:p>
        </p:txBody>
      </p:sp>
      <p:sp>
        <p:nvSpPr>
          <p:cNvPr id="3" name="Text Placeholder 2">
            <a:extLst>
              <a:ext uri="{FF2B5EF4-FFF2-40B4-BE49-F238E27FC236}">
                <a16:creationId xmlns:a16="http://schemas.microsoft.com/office/drawing/2014/main" id="{A97B48ED-A472-4941-A88F-3ED72AF71DEB}"/>
              </a:ext>
            </a:extLst>
          </p:cNvPr>
          <p:cNvSpPr>
            <a:spLocks noGrp="1"/>
          </p:cNvSpPr>
          <p:nvPr>
            <p:ph type="body" idx="1"/>
          </p:nvPr>
        </p:nvSpPr>
        <p:spPr>
          <a:xfrm>
            <a:off x="609441" y="1600201"/>
            <a:ext cx="6339999" cy="4983161"/>
          </a:xfrm>
        </p:spPr>
        <p:txBody>
          <a:bodyPr>
            <a:normAutofit fontScale="62500" lnSpcReduction="20000"/>
          </a:bodyPr>
          <a:lstStyle/>
          <a:p>
            <a:pPr marL="25400" indent="0">
              <a:buNone/>
            </a:pPr>
            <a:r>
              <a:rPr lang="en-IN" dirty="0"/>
              <a:t>#include &lt;iostream&gt;</a:t>
            </a:r>
          </a:p>
          <a:p>
            <a:pPr marL="25400" indent="0">
              <a:buNone/>
            </a:pPr>
            <a:r>
              <a:rPr lang="en-IN" dirty="0"/>
              <a:t>#include &lt;algorithm&gt;</a:t>
            </a:r>
          </a:p>
          <a:p>
            <a:pPr marL="25400" indent="0">
              <a:buNone/>
            </a:pPr>
            <a:r>
              <a:rPr lang="en-IN" dirty="0"/>
              <a:t>using namespace std;</a:t>
            </a:r>
          </a:p>
          <a:p>
            <a:pPr marL="25400" indent="0">
              <a:buNone/>
            </a:pPr>
            <a:r>
              <a:rPr lang="en-IN" dirty="0"/>
              <a:t>int source[] = { 11, 44, 33, 11, 22, 33, 11, 22, 44 };</a:t>
            </a:r>
          </a:p>
          <a:p>
            <a:pPr marL="25400" indent="0">
              <a:buNone/>
            </a:pPr>
            <a:r>
              <a:rPr lang="en-IN" dirty="0"/>
              <a:t>int pattern[] = { 11, 22, 33 };</a:t>
            </a:r>
          </a:p>
          <a:p>
            <a:pPr marL="25400" indent="0">
              <a:buNone/>
            </a:pPr>
            <a:r>
              <a:rPr lang="en-IN" dirty="0"/>
              <a:t>int main()</a:t>
            </a:r>
          </a:p>
          <a:p>
            <a:pPr marL="25400" indent="0">
              <a:buNone/>
            </a:pPr>
            <a:r>
              <a:rPr lang="en-IN" dirty="0"/>
              <a:t>{</a:t>
            </a:r>
          </a:p>
          <a:p>
            <a:pPr marL="25400" indent="0">
              <a:buNone/>
            </a:pPr>
            <a:r>
              <a:rPr lang="en-IN" dirty="0"/>
              <a:t>int* </a:t>
            </a:r>
            <a:r>
              <a:rPr lang="en-IN" dirty="0" err="1"/>
              <a:t>ptr</a:t>
            </a:r>
            <a:r>
              <a:rPr lang="en-IN" dirty="0"/>
              <a:t>;</a:t>
            </a:r>
          </a:p>
          <a:p>
            <a:pPr marL="25400" indent="0">
              <a:buNone/>
            </a:pPr>
            <a:r>
              <a:rPr lang="en-IN" dirty="0" err="1"/>
              <a:t>ptr</a:t>
            </a:r>
            <a:r>
              <a:rPr lang="en-IN" dirty="0"/>
              <a:t> = search(source, source+9, pattern, pattern+3)</a:t>
            </a:r>
          </a:p>
          <a:p>
            <a:pPr marL="25400" indent="0">
              <a:buNone/>
            </a:pPr>
            <a:r>
              <a:rPr lang="en-US" dirty="0"/>
              <a:t>if(</a:t>
            </a:r>
            <a:r>
              <a:rPr lang="en-US" dirty="0" err="1"/>
              <a:t>ptr</a:t>
            </a:r>
            <a:r>
              <a:rPr lang="en-US" dirty="0"/>
              <a:t> == source+9) //if past-the-end</a:t>
            </a:r>
          </a:p>
          <a:p>
            <a:pPr marL="25400" indent="0">
              <a:buNone/>
            </a:pPr>
            <a:r>
              <a:rPr lang="en-US" dirty="0"/>
              <a:t>	</a:t>
            </a:r>
            <a:r>
              <a:rPr lang="en-US" dirty="0" err="1"/>
              <a:t>cout</a:t>
            </a:r>
            <a:r>
              <a:rPr lang="en-US" dirty="0"/>
              <a:t> &lt;&lt; “No match found\n”;</a:t>
            </a:r>
          </a:p>
          <a:p>
            <a:pPr marL="25400" indent="0">
              <a:buNone/>
            </a:pPr>
            <a:r>
              <a:rPr lang="en-US" dirty="0"/>
              <a:t>else</a:t>
            </a:r>
          </a:p>
          <a:p>
            <a:pPr marL="25400" indent="0">
              <a:buNone/>
            </a:pPr>
            <a:r>
              <a:rPr lang="en-US" dirty="0"/>
              <a:t>	</a:t>
            </a:r>
            <a:r>
              <a:rPr lang="en-US" dirty="0" err="1"/>
              <a:t>cout</a:t>
            </a:r>
            <a:r>
              <a:rPr lang="en-US" dirty="0"/>
              <a:t> &lt;&lt; “Match at “ &lt;&lt; (</a:t>
            </a:r>
            <a:r>
              <a:rPr lang="en-US" dirty="0" err="1"/>
              <a:t>ptr</a:t>
            </a:r>
            <a:r>
              <a:rPr lang="en-US" dirty="0"/>
              <a:t> - source) &lt;&lt; </a:t>
            </a:r>
            <a:r>
              <a:rPr lang="en-US" dirty="0" err="1"/>
              <a:t>endl</a:t>
            </a:r>
            <a:r>
              <a:rPr lang="en-US" dirty="0"/>
              <a:t>;</a:t>
            </a:r>
          </a:p>
          <a:p>
            <a:pPr marL="25400" indent="0">
              <a:buNone/>
            </a:pPr>
            <a:r>
              <a:rPr lang="en-US" dirty="0"/>
              <a:t>return 0;</a:t>
            </a:r>
          </a:p>
          <a:p>
            <a:pPr marL="25400" indent="0">
              <a:buNone/>
            </a:pPr>
            <a:r>
              <a:rPr lang="en-US" dirty="0"/>
              <a:t>}</a:t>
            </a:r>
            <a:endParaRPr lang="en-IN" dirty="0"/>
          </a:p>
        </p:txBody>
      </p:sp>
    </p:spTree>
    <p:extLst>
      <p:ext uri="{BB962C8B-B14F-4D97-AF65-F5344CB8AC3E}">
        <p14:creationId xmlns:p14="http://schemas.microsoft.com/office/powerpoint/2010/main" val="3842476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A432-02A7-4E64-86AF-39D7700D4FB1}"/>
              </a:ext>
            </a:extLst>
          </p:cNvPr>
          <p:cNvSpPr>
            <a:spLocks noGrp="1"/>
          </p:cNvSpPr>
          <p:nvPr>
            <p:ph type="title"/>
          </p:nvPr>
        </p:nvSpPr>
        <p:spPr/>
        <p:txBody>
          <a:bodyPr/>
          <a:lstStyle/>
          <a:p>
            <a:r>
              <a:rPr lang="en-IN" dirty="0"/>
              <a:t>The merge() Algorithm</a:t>
            </a:r>
          </a:p>
        </p:txBody>
      </p:sp>
      <p:sp>
        <p:nvSpPr>
          <p:cNvPr id="3" name="Text Placeholder 2">
            <a:extLst>
              <a:ext uri="{FF2B5EF4-FFF2-40B4-BE49-F238E27FC236}">
                <a16:creationId xmlns:a16="http://schemas.microsoft.com/office/drawing/2014/main" id="{C8DE593D-4933-46B4-8B73-DE1093600DCA}"/>
              </a:ext>
            </a:extLst>
          </p:cNvPr>
          <p:cNvSpPr>
            <a:spLocks noGrp="1"/>
          </p:cNvSpPr>
          <p:nvPr>
            <p:ph type="body" idx="1"/>
          </p:nvPr>
        </p:nvSpPr>
        <p:spPr>
          <a:xfrm>
            <a:off x="609441" y="1600201"/>
            <a:ext cx="10969943" cy="4983161"/>
          </a:xfrm>
        </p:spPr>
        <p:txBody>
          <a:bodyPr>
            <a:normAutofit fontScale="70000" lnSpcReduction="20000"/>
          </a:bodyPr>
          <a:lstStyle/>
          <a:p>
            <a:pPr marL="25400" indent="0">
              <a:buNone/>
            </a:pPr>
            <a:r>
              <a:rPr lang="en-IN" dirty="0"/>
              <a:t>#include &lt;iostream&gt;</a:t>
            </a:r>
          </a:p>
          <a:p>
            <a:pPr marL="25400" indent="0">
              <a:buNone/>
            </a:pPr>
            <a:r>
              <a:rPr lang="en-IN" dirty="0"/>
              <a:t>#include &lt;algorithm&gt; //for merge()</a:t>
            </a:r>
          </a:p>
          <a:p>
            <a:pPr marL="25400" indent="0">
              <a:buNone/>
            </a:pPr>
            <a:r>
              <a:rPr lang="en-IN" dirty="0"/>
              <a:t>using namespace std;</a:t>
            </a:r>
          </a:p>
          <a:p>
            <a:pPr marL="25400" indent="0">
              <a:buNone/>
            </a:pPr>
            <a:r>
              <a:rPr lang="en-IN" dirty="0"/>
              <a:t>int src1[] = { 2, 3, 4, 6, 8 };</a:t>
            </a:r>
          </a:p>
          <a:p>
            <a:pPr marL="25400" indent="0">
              <a:buNone/>
            </a:pPr>
            <a:r>
              <a:rPr lang="en-IN" dirty="0"/>
              <a:t>int src2[] = { 1, 3, 5 };</a:t>
            </a:r>
          </a:p>
          <a:p>
            <a:pPr marL="25400" indent="0">
              <a:buNone/>
            </a:pPr>
            <a:r>
              <a:rPr lang="en-IN" dirty="0"/>
              <a:t>int </a:t>
            </a:r>
            <a:r>
              <a:rPr lang="en-IN" dirty="0" err="1"/>
              <a:t>dest</a:t>
            </a:r>
            <a:r>
              <a:rPr lang="en-IN" dirty="0"/>
              <a:t>[8];</a:t>
            </a:r>
          </a:p>
          <a:p>
            <a:pPr marL="25400" indent="0">
              <a:buNone/>
            </a:pPr>
            <a:r>
              <a:rPr lang="en-IN" dirty="0"/>
              <a:t>int main()</a:t>
            </a:r>
          </a:p>
          <a:p>
            <a:pPr marL="25400" indent="0">
              <a:buNone/>
            </a:pPr>
            <a:r>
              <a:rPr lang="en-IN" dirty="0"/>
              <a:t>{ //merge src1 and src2 into </a:t>
            </a:r>
            <a:r>
              <a:rPr lang="en-IN" dirty="0" err="1"/>
              <a:t>dest</a:t>
            </a:r>
            <a:endParaRPr lang="en-IN" dirty="0"/>
          </a:p>
          <a:p>
            <a:pPr marL="25400" indent="0">
              <a:buNone/>
            </a:pPr>
            <a:r>
              <a:rPr lang="en-IN" dirty="0"/>
              <a:t>	merge(src1, src1+5, src2, src2+3, </a:t>
            </a:r>
            <a:r>
              <a:rPr lang="en-IN" dirty="0" err="1"/>
              <a:t>dest</a:t>
            </a:r>
            <a:r>
              <a:rPr lang="en-IN" dirty="0"/>
              <a:t>);</a:t>
            </a:r>
          </a:p>
          <a:p>
            <a:pPr marL="25400" indent="0">
              <a:buNone/>
            </a:pPr>
            <a:r>
              <a:rPr lang="en-IN" dirty="0"/>
              <a:t>	for(int j=0; j&lt;8; </a:t>
            </a:r>
            <a:r>
              <a:rPr lang="en-IN" dirty="0" err="1"/>
              <a:t>j++</a:t>
            </a:r>
            <a:r>
              <a:rPr lang="en-IN" dirty="0"/>
              <a:t>) //display </a:t>
            </a:r>
            <a:r>
              <a:rPr lang="en-IN" dirty="0" err="1"/>
              <a:t>dest</a:t>
            </a:r>
            <a:endParaRPr lang="en-IN" dirty="0"/>
          </a:p>
          <a:p>
            <a:pPr marL="25400" indent="0">
              <a:buNone/>
            </a:pPr>
            <a:r>
              <a:rPr lang="en-IN" dirty="0"/>
              <a:t>		</a:t>
            </a:r>
            <a:r>
              <a:rPr lang="en-IN" dirty="0" err="1"/>
              <a:t>cout</a:t>
            </a:r>
            <a:r>
              <a:rPr lang="en-IN" dirty="0"/>
              <a:t> &lt;&lt; </a:t>
            </a:r>
            <a:r>
              <a:rPr lang="en-IN" dirty="0" err="1"/>
              <a:t>dest</a:t>
            </a:r>
            <a:r>
              <a:rPr lang="en-IN" dirty="0"/>
              <a:t>[j] &lt;&lt; ‘ ‘;</a:t>
            </a:r>
          </a:p>
          <a:p>
            <a:pPr marL="25400" indent="0">
              <a:buNone/>
            </a:pPr>
            <a:r>
              <a:rPr lang="en-IN" dirty="0"/>
              <a:t>	</a:t>
            </a:r>
            <a:r>
              <a:rPr lang="en-IN" dirty="0" err="1"/>
              <a:t>cout</a:t>
            </a:r>
            <a:r>
              <a:rPr lang="en-IN" dirty="0"/>
              <a:t> &lt;&lt; </a:t>
            </a:r>
            <a:r>
              <a:rPr lang="en-IN" dirty="0" err="1"/>
              <a:t>endl</a:t>
            </a:r>
            <a:r>
              <a:rPr lang="en-IN" dirty="0"/>
              <a:t>;</a:t>
            </a:r>
          </a:p>
          <a:p>
            <a:pPr marL="25400" indent="0">
              <a:buNone/>
            </a:pPr>
            <a:r>
              <a:rPr lang="en-IN" dirty="0"/>
              <a:t>	return 0;</a:t>
            </a:r>
          </a:p>
          <a:p>
            <a:pPr marL="25400" indent="0">
              <a:buNone/>
            </a:pPr>
            <a:r>
              <a:rPr lang="en-IN" dirty="0"/>
              <a:t>}</a:t>
            </a:r>
          </a:p>
        </p:txBody>
      </p:sp>
    </p:spTree>
    <p:extLst>
      <p:ext uri="{BB962C8B-B14F-4D97-AF65-F5344CB8AC3E}">
        <p14:creationId xmlns:p14="http://schemas.microsoft.com/office/powerpoint/2010/main" val="2212384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5"/>
          <p:cNvSpPr txBox="1">
            <a:spLocks noGrp="1"/>
          </p:cNvSpPr>
          <p:nvPr>
            <p:ph type="body" idx="1"/>
          </p:nvPr>
        </p:nvSpPr>
        <p:spPr>
          <a:xfrm>
            <a:off x="531812" y="1524000"/>
            <a:ext cx="5257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494" name="Google Shape;494;p5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Vector container using stack</a:t>
            </a:r>
            <a:endParaRPr>
              <a:latin typeface="Calibri"/>
              <a:ea typeface="Calibri"/>
              <a:cs typeface="Calibri"/>
              <a:sym typeface="Calibri"/>
            </a:endParaRPr>
          </a:p>
        </p:txBody>
      </p:sp>
      <p:sp>
        <p:nvSpPr>
          <p:cNvPr id="495" name="Google Shape;495;p55"/>
          <p:cNvSpPr txBox="1"/>
          <p:nvPr/>
        </p:nvSpPr>
        <p:spPr>
          <a:xfrm>
            <a:off x="334447" y="1548348"/>
            <a:ext cx="5486401" cy="378565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#include&lt;vector&gt;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class Stack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public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int element;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vector &lt;int&gt; s;</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vector &lt;int&gt; :: iterator itr;</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void push();</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void displaystack();</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void pop();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
        <p:nvSpPr>
          <p:cNvPr id="496" name="Google Shape;496;p55"/>
          <p:cNvSpPr txBox="1"/>
          <p:nvPr/>
        </p:nvSpPr>
        <p:spPr>
          <a:xfrm>
            <a:off x="6382386" y="1905000"/>
            <a:ext cx="5431718" cy="230832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void push()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cout&lt;&lt;"\n Enter a number :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cin&gt;&gt;a;</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s.push_back(a);</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500"/>
                                        <p:tgtEl>
                                          <p:spTgt spid="49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6"/>
                                        </p:tgtEl>
                                        <p:attrNameLst>
                                          <p:attrName>style.visibility</p:attrName>
                                        </p:attrNameLst>
                                      </p:cBhvr>
                                      <p:to>
                                        <p:strVal val="visible"/>
                                      </p:to>
                                    </p:set>
                                    <p:anim calcmode="lin" valueType="num">
                                      <p:cBhvr additive="base">
                                        <p:cTn id="12" dur="500"/>
                                        <p:tgtEl>
                                          <p:spTgt spid="4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6"/>
          <p:cNvSpPr txBox="1">
            <a:spLocks noGrp="1"/>
          </p:cNvSpPr>
          <p:nvPr>
            <p:ph type="body" idx="1"/>
          </p:nvPr>
        </p:nvSpPr>
        <p:spPr>
          <a:xfrm>
            <a:off x="531812" y="1524000"/>
            <a:ext cx="5257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503" name="Google Shape;503;p56"/>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Vector container using stack</a:t>
            </a:r>
            <a:endParaRPr>
              <a:latin typeface="Calibri"/>
              <a:ea typeface="Calibri"/>
              <a:cs typeface="Calibri"/>
              <a:sym typeface="Calibri"/>
            </a:endParaRPr>
          </a:p>
        </p:txBody>
      </p:sp>
      <p:sp>
        <p:nvSpPr>
          <p:cNvPr id="504" name="Google Shape;504;p56"/>
          <p:cNvSpPr txBox="1"/>
          <p:nvPr/>
        </p:nvSpPr>
        <p:spPr>
          <a:xfrm>
            <a:off x="7008812" y="1448812"/>
            <a:ext cx="4726329" cy="30469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void pop()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itr=s.end();</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itr--;</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s.pop_back();</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cout&lt;&lt;"\n The element popped out of the stack is "&lt;&lt;*itr;</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
        <p:nvSpPr>
          <p:cNvPr id="505" name="Google Shape;505;p56"/>
          <p:cNvSpPr txBox="1"/>
          <p:nvPr/>
        </p:nvSpPr>
        <p:spPr>
          <a:xfrm>
            <a:off x="4189412" y="4549676"/>
            <a:ext cx="5486401" cy="230832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int main(){</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Stack 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p.push();</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p.displaystack();</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p.pop();</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
        <p:nvSpPr>
          <p:cNvPr id="506" name="Google Shape;506;p56"/>
          <p:cNvSpPr txBox="1"/>
          <p:nvPr/>
        </p:nvSpPr>
        <p:spPr>
          <a:xfrm>
            <a:off x="39444" y="1417638"/>
            <a:ext cx="6684497" cy="30469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void displaystack()</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cout&lt;&lt;"\n The elements in the stack are : "&lt;&lt;"\n";</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for(itr=s.begin() ; itr!=s.end() ; itr++)</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cout&lt;&lt;*itr&lt;&lt;"\t";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 calcmode="lin" valueType="num">
                                      <p:cBhvr additive="base">
                                        <p:cTn id="7" dur="500"/>
                                        <p:tgtEl>
                                          <p:spTgt spid="5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 calcmode="lin" valueType="num">
                                      <p:cBhvr additive="base">
                                        <p:cTn id="12" dur="500"/>
                                        <p:tgtEl>
                                          <p:spTgt spid="50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5"/>
                                        </p:tgtEl>
                                        <p:attrNameLst>
                                          <p:attrName>style.visibility</p:attrName>
                                        </p:attrNameLst>
                                      </p:cBhvr>
                                      <p:to>
                                        <p:strVal val="visible"/>
                                      </p:to>
                                    </p:set>
                                    <p:anim calcmode="lin" valueType="num">
                                      <p:cBhvr additive="base">
                                        <p:cTn id="17" dur="500"/>
                                        <p:tgtEl>
                                          <p:spTgt spid="5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7"/>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r>
              <a:rPr lang="en-US"/>
              <a:t>list</a:t>
            </a:r>
            <a:endParaRPr/>
          </a:p>
        </p:txBody>
      </p:sp>
      <p:sp>
        <p:nvSpPr>
          <p:cNvPr id="512" name="Google Shape;512;p57"/>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#include &lt;list&gt;</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int main() {</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list &lt;int&gt; la, lb;</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la.push_back(0), la.push_back(1), la.push_back(3);</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lb.push_back(4), lb.push_front(2);</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la.sort(); lb.sort();</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la.merge(lb);</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print(la);</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Output:</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4 3 2 1 0</a:t>
            </a:r>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r>
              <a:rPr lang="en-US"/>
              <a:t>list</a:t>
            </a:r>
            <a:endParaRPr/>
          </a:p>
        </p:txBody>
      </p:sp>
      <p:sp>
        <p:nvSpPr>
          <p:cNvPr id="518" name="Google Shape;518;p58"/>
          <p:cNvSpPr txBox="1">
            <a:spLocks noGrp="1"/>
          </p:cNvSpPr>
          <p:nvPr>
            <p:ph type="body" idx="1"/>
          </p:nvPr>
        </p:nvSpPr>
        <p:spPr>
          <a:xfrm>
            <a:off x="203147" y="1905001"/>
            <a:ext cx="5815065" cy="41147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Font typeface="Times New Roman"/>
              <a:buNone/>
            </a:pPr>
            <a:r>
              <a:rPr lang="en-US" sz="1800"/>
              <a:t>// Standard Template Library example</a:t>
            </a:r>
            <a:endParaRPr/>
          </a:p>
          <a:p>
            <a:pPr marL="342900" lvl="0" indent="-342900" algn="l" rtl="0">
              <a:spcBef>
                <a:spcPts val="360"/>
              </a:spcBef>
              <a:spcAft>
                <a:spcPts val="0"/>
              </a:spcAft>
              <a:buClr>
                <a:schemeClr val="dk1"/>
              </a:buClr>
              <a:buSzPts val="1800"/>
              <a:buFont typeface="Times New Roman"/>
              <a:buNone/>
            </a:pPr>
            <a:r>
              <a:rPr lang="en-US" sz="1800"/>
              <a:t>#include &lt;iostream&gt;</a:t>
            </a:r>
            <a:endParaRPr/>
          </a:p>
          <a:p>
            <a:pPr marL="342900" lvl="0" indent="-342900" algn="l" rtl="0">
              <a:spcBef>
                <a:spcPts val="360"/>
              </a:spcBef>
              <a:spcAft>
                <a:spcPts val="0"/>
              </a:spcAft>
              <a:buClr>
                <a:schemeClr val="dk1"/>
              </a:buClr>
              <a:buSzPts val="1800"/>
              <a:buFont typeface="Times New Roman"/>
              <a:buNone/>
            </a:pPr>
            <a:r>
              <a:rPr lang="en-US" sz="1800"/>
              <a:t>#include &lt;list&gt;</a:t>
            </a:r>
            <a:endParaRPr/>
          </a:p>
          <a:p>
            <a:pPr marL="342900" lvl="0" indent="-342900" algn="l" rtl="0">
              <a:spcBef>
                <a:spcPts val="360"/>
              </a:spcBef>
              <a:spcAft>
                <a:spcPts val="0"/>
              </a:spcAft>
              <a:buClr>
                <a:schemeClr val="dk1"/>
              </a:buClr>
              <a:buSzPts val="1800"/>
              <a:buFont typeface="Times New Roman"/>
              <a:buNone/>
            </a:pPr>
            <a:r>
              <a:rPr lang="en-US" sz="1800"/>
              <a:t>using namespace std; </a:t>
            </a:r>
            <a:endParaRPr/>
          </a:p>
          <a:p>
            <a:pPr marL="342900" lvl="0" indent="-342900" algn="l" rtl="0">
              <a:spcBef>
                <a:spcPts val="360"/>
              </a:spcBef>
              <a:spcAft>
                <a:spcPts val="0"/>
              </a:spcAft>
              <a:buClr>
                <a:schemeClr val="dk1"/>
              </a:buClr>
              <a:buSzPts val="1800"/>
              <a:buFont typeface="Times New Roman"/>
              <a:buNone/>
            </a:pPr>
            <a:r>
              <a:rPr lang="en-US" sz="1800"/>
              <a:t>// Simple example uses type int</a:t>
            </a:r>
            <a:endParaRPr sz="1800"/>
          </a:p>
          <a:p>
            <a:pPr marL="342900" lvl="0" indent="-342900" algn="l" rtl="0">
              <a:spcBef>
                <a:spcPts val="360"/>
              </a:spcBef>
              <a:spcAft>
                <a:spcPts val="0"/>
              </a:spcAft>
              <a:buClr>
                <a:schemeClr val="dk1"/>
              </a:buClr>
              <a:buSzPts val="1800"/>
              <a:buFont typeface="Times New Roman"/>
              <a:buNone/>
            </a:pPr>
            <a:r>
              <a:rPr lang="en-US" sz="1800"/>
              <a:t> main()</a:t>
            </a:r>
            <a:endParaRPr/>
          </a:p>
          <a:p>
            <a:pPr marL="342900" lvl="0" indent="-342900" algn="l" rtl="0">
              <a:spcBef>
                <a:spcPts val="360"/>
              </a:spcBef>
              <a:spcAft>
                <a:spcPts val="0"/>
              </a:spcAft>
              <a:buClr>
                <a:schemeClr val="dk1"/>
              </a:buClr>
              <a:buSzPts val="1800"/>
              <a:buFont typeface="Times New Roman"/>
              <a:buNone/>
            </a:pPr>
            <a:r>
              <a:rPr lang="en-US" sz="1800"/>
              <a:t>{</a:t>
            </a:r>
            <a:endParaRPr/>
          </a:p>
          <a:p>
            <a:pPr marL="342900" lvl="0" indent="-342900" algn="l" rtl="0">
              <a:spcBef>
                <a:spcPts val="360"/>
              </a:spcBef>
              <a:spcAft>
                <a:spcPts val="0"/>
              </a:spcAft>
              <a:buClr>
                <a:schemeClr val="dk1"/>
              </a:buClr>
              <a:buSzPts val="1800"/>
              <a:buFont typeface="Times New Roman"/>
              <a:buNone/>
            </a:pPr>
            <a:r>
              <a:rPr lang="en-US" sz="1800"/>
              <a:t>   list&lt;int&gt; L;</a:t>
            </a:r>
            <a:endParaRPr/>
          </a:p>
          <a:p>
            <a:pPr marL="342900" lvl="0" indent="-342900" algn="l" rtl="0">
              <a:spcBef>
                <a:spcPts val="360"/>
              </a:spcBef>
              <a:spcAft>
                <a:spcPts val="0"/>
              </a:spcAft>
              <a:buClr>
                <a:schemeClr val="dk1"/>
              </a:buClr>
              <a:buSzPts val="1800"/>
              <a:buFont typeface="Times New Roman"/>
              <a:buNone/>
            </a:pPr>
            <a:r>
              <a:rPr lang="en-US" sz="1800"/>
              <a:t>  L.push_back(0);  // Insert a new element at the end</a:t>
            </a:r>
            <a:endParaRPr/>
          </a:p>
          <a:p>
            <a:pPr marL="342900" lvl="0" indent="-342900" algn="l" rtl="0">
              <a:spcBef>
                <a:spcPts val="360"/>
              </a:spcBef>
              <a:spcAft>
                <a:spcPts val="0"/>
              </a:spcAft>
              <a:buClr>
                <a:schemeClr val="dk1"/>
              </a:buClr>
              <a:buSzPts val="1800"/>
              <a:buFont typeface="Times New Roman"/>
              <a:buNone/>
            </a:pPr>
            <a:r>
              <a:rPr lang="en-US" sz="1800"/>
              <a:t>   L.push_front(0); / Insert a new element at the beginning</a:t>
            </a:r>
            <a:endParaRPr/>
          </a:p>
          <a:p>
            <a:pPr marL="342900" lvl="0" indent="-342900" algn="l" rtl="0">
              <a:spcBef>
                <a:spcPts val="360"/>
              </a:spcBef>
              <a:spcAft>
                <a:spcPts val="0"/>
              </a:spcAft>
              <a:buClr>
                <a:schemeClr val="dk1"/>
              </a:buClr>
              <a:buSzPts val="1800"/>
              <a:buFont typeface="Times New Roman"/>
              <a:buNone/>
            </a:pPr>
            <a:r>
              <a:rPr lang="en-US" sz="1800"/>
              <a:t>   L.insert(++L.begin(),2);     </a:t>
            </a:r>
            <a:endParaRPr/>
          </a:p>
        </p:txBody>
      </p:sp>
      <p:sp>
        <p:nvSpPr>
          <p:cNvPr id="519" name="Google Shape;519;p58"/>
          <p:cNvSpPr txBox="1">
            <a:spLocks noGrp="1"/>
          </p:cNvSpPr>
          <p:nvPr>
            <p:ph type="body" idx="2"/>
          </p:nvPr>
        </p:nvSpPr>
        <p:spPr>
          <a:xfrm>
            <a:off x="5992839" y="2286000"/>
            <a:ext cx="5892773" cy="32766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1800"/>
              <a:buFont typeface="Times New Roman"/>
              <a:buNone/>
            </a:pPr>
            <a:r>
              <a:rPr lang="en-US" sz="1800"/>
              <a:t>// Insert "2" before position of first argument</a:t>
            </a:r>
            <a:endParaRPr/>
          </a:p>
          <a:p>
            <a:pPr marL="342900" lvl="0" indent="-342900" algn="l" rtl="0">
              <a:spcBef>
                <a:spcPts val="360"/>
              </a:spcBef>
              <a:spcAft>
                <a:spcPts val="0"/>
              </a:spcAft>
              <a:buClr>
                <a:schemeClr val="dk1"/>
              </a:buClr>
              <a:buSzPts val="1800"/>
              <a:buFont typeface="Times New Roman"/>
              <a:buNone/>
            </a:pPr>
            <a:r>
              <a:rPr lang="en-US" sz="1800"/>
              <a:t>  // (Place before second argument)</a:t>
            </a:r>
            <a:endParaRPr/>
          </a:p>
          <a:p>
            <a:pPr marL="342900" lvl="0" indent="-342900" algn="l" rtl="0">
              <a:spcBef>
                <a:spcPts val="360"/>
              </a:spcBef>
              <a:spcAft>
                <a:spcPts val="0"/>
              </a:spcAft>
              <a:buClr>
                <a:schemeClr val="dk1"/>
              </a:buClr>
              <a:buSzPts val="1800"/>
              <a:buFont typeface="Times New Roman"/>
              <a:buNone/>
            </a:pPr>
            <a:r>
              <a:rPr lang="en-US" sz="1800"/>
              <a:t>   L.push_back(5);</a:t>
            </a:r>
            <a:endParaRPr/>
          </a:p>
          <a:p>
            <a:pPr marL="342900" lvl="0" indent="-342900" algn="l" rtl="0">
              <a:spcBef>
                <a:spcPts val="360"/>
              </a:spcBef>
              <a:spcAft>
                <a:spcPts val="0"/>
              </a:spcAft>
              <a:buClr>
                <a:schemeClr val="dk1"/>
              </a:buClr>
              <a:buSzPts val="1800"/>
              <a:buFont typeface="Times New Roman"/>
              <a:buNone/>
            </a:pPr>
            <a:r>
              <a:rPr lang="en-US" sz="1800"/>
              <a:t>  L.push_back(6);</a:t>
            </a:r>
            <a:endParaRPr/>
          </a:p>
          <a:p>
            <a:pPr marL="342900" lvl="0" indent="-342900" algn="l" rtl="0">
              <a:spcBef>
                <a:spcPts val="360"/>
              </a:spcBef>
              <a:spcAft>
                <a:spcPts val="0"/>
              </a:spcAft>
              <a:buClr>
                <a:schemeClr val="dk1"/>
              </a:buClr>
              <a:buSzPts val="1800"/>
              <a:buFont typeface="Times New Roman"/>
              <a:buNone/>
            </a:pPr>
            <a:r>
              <a:rPr lang="en-US" sz="1800"/>
              <a:t>   list&lt;int&gt;::iterator i;</a:t>
            </a:r>
            <a:endParaRPr/>
          </a:p>
          <a:p>
            <a:pPr marL="342900" lvl="0" indent="-342900" algn="l" rtl="0">
              <a:spcBef>
                <a:spcPts val="360"/>
              </a:spcBef>
              <a:spcAft>
                <a:spcPts val="0"/>
              </a:spcAft>
              <a:buClr>
                <a:schemeClr val="dk1"/>
              </a:buClr>
              <a:buSzPts val="1800"/>
              <a:buFont typeface="Times New Roman"/>
              <a:buNone/>
            </a:pPr>
            <a:r>
              <a:rPr lang="en-US" sz="1800"/>
              <a:t>   for(i=L.begin(); i != L.end(); ++i) </a:t>
            </a:r>
            <a:endParaRPr/>
          </a:p>
          <a:p>
            <a:pPr marL="342900" lvl="0" indent="-342900" algn="l" rtl="0">
              <a:spcBef>
                <a:spcPts val="360"/>
              </a:spcBef>
              <a:spcAft>
                <a:spcPts val="0"/>
              </a:spcAft>
              <a:buClr>
                <a:schemeClr val="dk1"/>
              </a:buClr>
              <a:buSzPts val="1800"/>
              <a:buFont typeface="Times New Roman"/>
              <a:buNone/>
            </a:pPr>
            <a:r>
              <a:rPr lang="en-US" sz="1800"/>
              <a:t>		cout &lt;&lt; *i &lt;&lt; " ";</a:t>
            </a:r>
            <a:endParaRPr/>
          </a:p>
          <a:p>
            <a:pPr marL="342900" lvl="0" indent="-342900" algn="l" rtl="0">
              <a:spcBef>
                <a:spcPts val="360"/>
              </a:spcBef>
              <a:spcAft>
                <a:spcPts val="0"/>
              </a:spcAft>
              <a:buClr>
                <a:schemeClr val="dk1"/>
              </a:buClr>
              <a:buSzPts val="1800"/>
              <a:buFont typeface="Times New Roman"/>
              <a:buNone/>
            </a:pPr>
            <a:r>
              <a:rPr lang="en-US" sz="1800"/>
              <a:t>   cout &lt;&lt; endl;</a:t>
            </a:r>
            <a:endParaRPr/>
          </a:p>
          <a:p>
            <a:pPr marL="342900" lvl="0" indent="-342900" algn="l" rtl="0">
              <a:spcBef>
                <a:spcPts val="360"/>
              </a:spcBef>
              <a:spcAft>
                <a:spcPts val="0"/>
              </a:spcAft>
              <a:buClr>
                <a:schemeClr val="dk1"/>
              </a:buClr>
              <a:buSzPts val="1800"/>
              <a:buFont typeface="Times New Roman"/>
              <a:buNone/>
            </a:pPr>
            <a:r>
              <a:rPr lang="en-US" sz="1800"/>
              <a:t>   return 0;</a:t>
            </a:r>
            <a:endParaRPr/>
          </a:p>
          <a:p>
            <a:pPr marL="342900" lvl="0" indent="-342900" algn="l" rtl="0">
              <a:spcBef>
                <a:spcPts val="360"/>
              </a:spcBef>
              <a:spcAft>
                <a:spcPts val="0"/>
              </a:spcAft>
              <a:buClr>
                <a:schemeClr val="dk1"/>
              </a:buClr>
              <a:buSzPts val="1800"/>
              <a:buFont typeface="Times New Roman"/>
              <a:buNone/>
            </a:pPr>
            <a:r>
              <a:rPr lang="en-US" sz="1800"/>
              <a:t>  }</a:t>
            </a:r>
            <a:endParaRPr/>
          </a:p>
          <a:p>
            <a:pPr marL="342900" lvl="0" indent="-342900" algn="l" rtl="0">
              <a:spcBef>
                <a:spcPts val="400"/>
              </a:spcBef>
              <a:spcAft>
                <a:spcPts val="0"/>
              </a:spcAft>
              <a:buClr>
                <a:schemeClr val="dk1"/>
              </a:buClr>
              <a:buSzPts val="2000"/>
              <a:buFont typeface="Times New Roman"/>
              <a:buNone/>
            </a:pPr>
            <a:endParaRPr sz="2000"/>
          </a:p>
          <a:p>
            <a:pPr marL="342900" lvl="0" indent="-342900" algn="l" rtl="0">
              <a:spcBef>
                <a:spcPts val="400"/>
              </a:spcBef>
              <a:spcAft>
                <a:spcPts val="0"/>
              </a:spcAft>
              <a:buClr>
                <a:schemeClr val="dk1"/>
              </a:buClr>
              <a:buSzPts val="2000"/>
              <a:buFont typeface="Times New Roman"/>
              <a:buNone/>
            </a:pP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9"/>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Arial Black"/>
              <a:buNone/>
            </a:pPr>
            <a:r>
              <a:rPr lang="en-US" sz="2800"/>
              <a:t>Implement a Queue using STL List container </a:t>
            </a:r>
            <a:br>
              <a:rPr lang="en-US" sz="2800"/>
            </a:br>
            <a:endParaRPr sz="2800"/>
          </a:p>
        </p:txBody>
      </p:sp>
      <p:sp>
        <p:nvSpPr>
          <p:cNvPr id="525" name="Google Shape;525;p59"/>
          <p:cNvSpPr txBox="1">
            <a:spLocks noGrp="1"/>
          </p:cNvSpPr>
          <p:nvPr>
            <p:ph type="body" idx="1"/>
          </p:nvPr>
        </p:nvSpPr>
        <p:spPr>
          <a:xfrm>
            <a:off x="111188" y="1600201"/>
            <a:ext cx="5562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imes New Roman"/>
              <a:buNone/>
            </a:pPr>
            <a:r>
              <a:rPr lang="en-US"/>
              <a:t>class Queue{</a:t>
            </a:r>
            <a:endParaRPr/>
          </a:p>
          <a:p>
            <a:pPr marL="342900" lvl="0" indent="-342900" algn="l" rtl="0">
              <a:spcBef>
                <a:spcPts val="560"/>
              </a:spcBef>
              <a:spcAft>
                <a:spcPts val="0"/>
              </a:spcAft>
              <a:buClr>
                <a:schemeClr val="dk1"/>
              </a:buClr>
              <a:buSzPts val="2800"/>
              <a:buFont typeface="Times New Roman"/>
              <a:buNone/>
            </a:pPr>
            <a:r>
              <a:rPr lang="en-US"/>
              <a:t>	public :</a:t>
            </a:r>
            <a:endParaRPr/>
          </a:p>
          <a:p>
            <a:pPr marL="342900" lvl="0" indent="-342900" algn="l" rtl="0">
              <a:spcBef>
                <a:spcPts val="560"/>
              </a:spcBef>
              <a:spcAft>
                <a:spcPts val="0"/>
              </a:spcAft>
              <a:buClr>
                <a:schemeClr val="dk1"/>
              </a:buClr>
              <a:buSzPts val="2800"/>
              <a:buFont typeface="Times New Roman"/>
              <a:buNone/>
            </a:pPr>
            <a:r>
              <a:rPr lang="en-US"/>
              <a:t>		int a;   list &lt;int&gt; s;</a:t>
            </a:r>
            <a:endParaRPr/>
          </a:p>
          <a:p>
            <a:pPr marL="342900" lvl="0" indent="-342900" algn="l" rtl="0">
              <a:spcBef>
                <a:spcPts val="560"/>
              </a:spcBef>
              <a:spcAft>
                <a:spcPts val="0"/>
              </a:spcAft>
              <a:buClr>
                <a:schemeClr val="dk1"/>
              </a:buClr>
              <a:buSzPts val="2800"/>
              <a:buFont typeface="Times New Roman"/>
              <a:buNone/>
            </a:pPr>
            <a:r>
              <a:rPr lang="en-US"/>
              <a:t>		list &lt;int&gt; :: iterator itr;</a:t>
            </a:r>
            <a:endParaRPr/>
          </a:p>
          <a:p>
            <a:pPr marL="342900" lvl="0" indent="-342900" algn="l" rtl="0">
              <a:spcBef>
                <a:spcPts val="560"/>
              </a:spcBef>
              <a:spcAft>
                <a:spcPts val="0"/>
              </a:spcAft>
              <a:buClr>
                <a:schemeClr val="dk1"/>
              </a:buClr>
              <a:buSzPts val="2800"/>
              <a:buFont typeface="Times New Roman"/>
              <a:buNone/>
            </a:pPr>
            <a:r>
              <a:rPr lang="en-US"/>
              <a:t>		void insert();</a:t>
            </a:r>
            <a:endParaRPr/>
          </a:p>
          <a:p>
            <a:pPr marL="342900" lvl="0" indent="-342900" algn="l" rtl="0">
              <a:spcBef>
                <a:spcPts val="560"/>
              </a:spcBef>
              <a:spcAft>
                <a:spcPts val="0"/>
              </a:spcAft>
              <a:buClr>
                <a:schemeClr val="dk1"/>
              </a:buClr>
              <a:buSzPts val="2800"/>
              <a:buFont typeface="Times New Roman"/>
              <a:buNone/>
            </a:pPr>
            <a:r>
              <a:rPr lang="en-US"/>
              <a:t>	 void display();</a:t>
            </a:r>
            <a:endParaRPr/>
          </a:p>
          <a:p>
            <a:pPr marL="342900" lvl="0" indent="-342900" algn="l" rtl="0">
              <a:spcBef>
                <a:spcPts val="560"/>
              </a:spcBef>
              <a:spcAft>
                <a:spcPts val="0"/>
              </a:spcAft>
              <a:buClr>
                <a:schemeClr val="dk1"/>
              </a:buClr>
              <a:buSzPts val="2800"/>
              <a:buFont typeface="Times New Roman"/>
              <a:buNone/>
            </a:pPr>
            <a:r>
              <a:rPr lang="en-US"/>
              <a:t>	void delete();</a:t>
            </a:r>
            <a:endParaRPr/>
          </a:p>
          <a:p>
            <a:pPr marL="342900" lvl="0" indent="-342900" algn="l" rtl="0">
              <a:spcBef>
                <a:spcPts val="560"/>
              </a:spcBef>
              <a:spcAft>
                <a:spcPts val="0"/>
              </a:spcAft>
              <a:buClr>
                <a:schemeClr val="dk1"/>
              </a:buClr>
              <a:buSzPts val="2800"/>
              <a:buFont typeface="Times New Roman"/>
              <a:buNone/>
            </a:pPr>
            <a:r>
              <a:rPr lang="en-US"/>
              <a:t>};</a:t>
            </a:r>
            <a:endParaRPr/>
          </a:p>
        </p:txBody>
      </p:sp>
      <p:sp>
        <p:nvSpPr>
          <p:cNvPr id="526" name="Google Shape;526;p59"/>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Programming II</a:t>
            </a:r>
            <a:endParaRPr/>
          </a:p>
        </p:txBody>
      </p:sp>
      <p:sp>
        <p:nvSpPr>
          <p:cNvPr id="527" name="Google Shape;527;p59"/>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Object Oriented Programming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latin typeface="Calibri"/>
                <a:ea typeface="Calibri"/>
                <a:cs typeface="Calibri"/>
                <a:sym typeface="Calibri"/>
              </a:rPr>
              <a:t>C++ provides two kinds of templates</a:t>
            </a:r>
            <a:br>
              <a:rPr lang="en-US">
                <a:latin typeface="Calibri"/>
                <a:ea typeface="Calibri"/>
                <a:cs typeface="Calibri"/>
                <a:sym typeface="Calibri"/>
              </a:rPr>
            </a:br>
            <a:endParaRPr>
              <a:latin typeface="Calibri"/>
              <a:ea typeface="Calibri"/>
              <a:cs typeface="Calibri"/>
              <a:sym typeface="Calibri"/>
            </a:endParaRPr>
          </a:p>
        </p:txBody>
      </p:sp>
      <p:sp>
        <p:nvSpPr>
          <p:cNvPr id="161" name="Google Shape;161;p7"/>
          <p:cNvSpPr txBox="1">
            <a:spLocks noGrp="1"/>
          </p:cNvSpPr>
          <p:nvPr>
            <p:ph type="body" idx="1"/>
          </p:nvPr>
        </p:nvSpPr>
        <p:spPr>
          <a:xfrm>
            <a:off x="1370012" y="1676400"/>
            <a:ext cx="10209372"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Noto Sans Symbols"/>
              <a:buChar char="⮚"/>
            </a:pPr>
            <a:r>
              <a:rPr lang="en-US"/>
              <a:t>Function templates </a:t>
            </a:r>
            <a:endParaRPr/>
          </a:p>
          <a:p>
            <a:pPr marL="342900" lvl="0" indent="-342900" algn="l" rtl="0">
              <a:spcBef>
                <a:spcPts val="640"/>
              </a:spcBef>
              <a:spcAft>
                <a:spcPts val="0"/>
              </a:spcAft>
              <a:buClr>
                <a:schemeClr val="dk1"/>
              </a:buClr>
              <a:buSzPts val="3200"/>
              <a:buFont typeface="Noto Sans Symbols"/>
              <a:buChar char="⮚"/>
            </a:pPr>
            <a:r>
              <a:rPr lang="en-US"/>
              <a:t>Class templates </a:t>
            </a:r>
            <a:endParaRPr/>
          </a:p>
          <a:p>
            <a:pPr marL="0" lvl="0" indent="0" algn="l" rtl="0">
              <a:spcBef>
                <a:spcPts val="640"/>
              </a:spcBef>
              <a:spcAft>
                <a:spcPts val="0"/>
              </a:spcAft>
              <a:buClr>
                <a:schemeClr val="dk1"/>
              </a:buClr>
              <a:buSzPts val="3200"/>
              <a:buNone/>
            </a:pPr>
            <a:r>
              <a:rPr lang="en-US"/>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endParaRPr/>
          </a:p>
        </p:txBody>
      </p:sp>
      <p:sp>
        <p:nvSpPr>
          <p:cNvPr id="533" name="Google Shape;533;p60"/>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Times New Roman"/>
              <a:buNone/>
            </a:pPr>
            <a:r>
              <a:rPr lang="en-US"/>
              <a:t>		void insert()	{</a:t>
            </a:r>
            <a:endParaRPr/>
          </a:p>
          <a:p>
            <a:pPr marL="342900" lvl="0" indent="-342900" algn="l" rtl="0">
              <a:spcBef>
                <a:spcPts val="640"/>
              </a:spcBef>
              <a:spcAft>
                <a:spcPts val="0"/>
              </a:spcAft>
              <a:buClr>
                <a:schemeClr val="dk1"/>
              </a:buClr>
              <a:buSzPts val="3200"/>
              <a:buFont typeface="Times New Roman"/>
              <a:buNone/>
            </a:pPr>
            <a:r>
              <a:rPr lang="en-US"/>
              <a:t>			cout&lt;&lt;"\n Enter a number : “;	</a:t>
            </a:r>
            <a:endParaRPr/>
          </a:p>
          <a:p>
            <a:pPr marL="342900" lvl="0" indent="-342900" algn="l" rtl="0">
              <a:spcBef>
                <a:spcPts val="640"/>
              </a:spcBef>
              <a:spcAft>
                <a:spcPts val="0"/>
              </a:spcAft>
              <a:buClr>
                <a:schemeClr val="dk1"/>
              </a:buClr>
              <a:buSzPts val="3200"/>
              <a:buFont typeface="Times New Roman"/>
              <a:buNone/>
            </a:pPr>
            <a:r>
              <a:rPr lang="en-US"/>
              <a:t>			cin&gt;&gt;a;       </a:t>
            </a:r>
            <a:endParaRPr/>
          </a:p>
          <a:p>
            <a:pPr marL="342900" lvl="0" indent="-342900" algn="l" rtl="0">
              <a:spcBef>
                <a:spcPts val="640"/>
              </a:spcBef>
              <a:spcAft>
                <a:spcPts val="0"/>
              </a:spcAft>
              <a:buClr>
                <a:schemeClr val="dk1"/>
              </a:buClr>
              <a:buSzPts val="3200"/>
              <a:buFont typeface="Times New Roman"/>
              <a:buNone/>
            </a:pPr>
            <a:r>
              <a:rPr lang="en-US"/>
              <a:t>			s.push_back(a);</a:t>
            </a:r>
            <a:endParaRPr/>
          </a:p>
          <a:p>
            <a:pPr marL="342900" lvl="0" indent="-342900" algn="l" rtl="0">
              <a:spcBef>
                <a:spcPts val="640"/>
              </a:spcBef>
              <a:spcAft>
                <a:spcPts val="0"/>
              </a:spcAft>
              <a:buClr>
                <a:schemeClr val="dk1"/>
              </a:buClr>
              <a:buSzPts val="3200"/>
              <a:buFont typeface="Times New Roman"/>
              <a:buNone/>
            </a:pPr>
            <a:r>
              <a:rPr lang="en-US"/>
              <a:t>	}</a:t>
            </a:r>
            <a:endParaRPr/>
          </a:p>
          <a:p>
            <a:pPr marL="342900" lvl="0" indent="-342900" algn="l" rtl="0">
              <a:spcBef>
                <a:spcPts val="640"/>
              </a:spcBef>
              <a:spcAft>
                <a:spcPts val="0"/>
              </a:spcAft>
              <a:buClr>
                <a:schemeClr val="dk1"/>
              </a:buClr>
              <a:buSzPts val="3200"/>
              <a:buFont typeface="Times New Roman"/>
              <a:buNone/>
            </a:pPr>
            <a:r>
              <a:rPr lang="en-US"/>
              <a:t>	</a:t>
            </a:r>
            <a:endParaRPr/>
          </a:p>
        </p:txBody>
      </p:sp>
      <p:sp>
        <p:nvSpPr>
          <p:cNvPr id="534" name="Google Shape;534;p60"/>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Programming II</a:t>
            </a:r>
            <a:endParaRPr/>
          </a:p>
        </p:txBody>
      </p:sp>
      <p:sp>
        <p:nvSpPr>
          <p:cNvPr id="535" name="Google Shape;535;p60"/>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Object Oriented Programming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endParaRPr/>
          </a:p>
        </p:txBody>
      </p:sp>
      <p:sp>
        <p:nvSpPr>
          <p:cNvPr id="541" name="Google Shape;541;p61"/>
          <p:cNvSpPr txBox="1">
            <a:spLocks noGrp="1"/>
          </p:cNvSpPr>
          <p:nvPr>
            <p:ph type="body" idx="1"/>
          </p:nvPr>
        </p:nvSpPr>
        <p:spPr>
          <a:xfrm>
            <a:off x="507868" y="1981200"/>
            <a:ext cx="11678842" cy="426561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Times New Roman"/>
              <a:buNone/>
            </a:pPr>
            <a:r>
              <a:rPr lang="en-US"/>
              <a:t>		void display() {</a:t>
            </a:r>
            <a:endParaRPr/>
          </a:p>
          <a:p>
            <a:pPr marL="342900" lvl="0" indent="-342900" algn="l" rtl="0">
              <a:spcBef>
                <a:spcPts val="640"/>
              </a:spcBef>
              <a:spcAft>
                <a:spcPts val="0"/>
              </a:spcAft>
              <a:buClr>
                <a:schemeClr val="dk1"/>
              </a:buClr>
              <a:buSzPts val="3200"/>
              <a:buFont typeface="Times New Roman"/>
              <a:buNone/>
            </a:pPr>
            <a:r>
              <a:rPr lang="en-US"/>
              <a:t>			cout&lt;&lt;"\n The elements in the queue are : "&lt;&lt;"\n";</a:t>
            </a:r>
            <a:endParaRPr/>
          </a:p>
          <a:p>
            <a:pPr marL="342900" lvl="0" indent="-342900" algn="l" rtl="0">
              <a:spcBef>
                <a:spcPts val="640"/>
              </a:spcBef>
              <a:spcAft>
                <a:spcPts val="0"/>
              </a:spcAft>
              <a:buClr>
                <a:schemeClr val="dk1"/>
              </a:buClr>
              <a:buSzPts val="3200"/>
              <a:buFont typeface="Times New Roman"/>
              <a:buNone/>
            </a:pPr>
            <a:r>
              <a:rPr lang="en-US"/>
              <a:t>			for(itr=s.begin() ; itr!=s.end() ; itr++)</a:t>
            </a:r>
            <a:endParaRPr/>
          </a:p>
          <a:p>
            <a:pPr marL="342900" lvl="0" indent="-342900" algn="l" rtl="0">
              <a:spcBef>
                <a:spcPts val="640"/>
              </a:spcBef>
              <a:spcAft>
                <a:spcPts val="0"/>
              </a:spcAft>
              <a:buClr>
                <a:schemeClr val="dk1"/>
              </a:buClr>
              <a:buSzPts val="3200"/>
              <a:buFont typeface="Times New Roman"/>
              <a:buNone/>
            </a:pPr>
            <a:r>
              <a:rPr lang="en-US"/>
              <a:t>				cout&lt;&lt;*itr&lt;&lt;"\t";</a:t>
            </a:r>
            <a:endParaRPr/>
          </a:p>
          <a:p>
            <a:pPr marL="342900" lvl="0" indent="-342900" algn="l" rtl="0">
              <a:spcBef>
                <a:spcPts val="640"/>
              </a:spcBef>
              <a:spcAft>
                <a:spcPts val="0"/>
              </a:spcAft>
              <a:buClr>
                <a:schemeClr val="dk1"/>
              </a:buClr>
              <a:buSzPts val="3200"/>
              <a:buFont typeface="Times New Roman"/>
              <a:buNone/>
            </a:pPr>
            <a:r>
              <a:rPr lang="en-US"/>
              <a:t>	}</a:t>
            </a:r>
            <a:endParaRPr/>
          </a:p>
          <a:p>
            <a:pPr marL="342900" lvl="0" indent="-342900" algn="l" rtl="0">
              <a:spcBef>
                <a:spcPts val="640"/>
              </a:spcBef>
              <a:spcAft>
                <a:spcPts val="0"/>
              </a:spcAft>
              <a:buClr>
                <a:schemeClr val="dk1"/>
              </a:buClr>
              <a:buSzPts val="3200"/>
              <a:buFont typeface="Times New Roman"/>
              <a:buNone/>
            </a:pPr>
            <a:r>
              <a:rPr lang="en-US"/>
              <a:t>	</a:t>
            </a:r>
            <a:endParaRPr/>
          </a:p>
        </p:txBody>
      </p:sp>
      <p:sp>
        <p:nvSpPr>
          <p:cNvPr id="542" name="Google Shape;542;p61"/>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Programming II</a:t>
            </a:r>
            <a:endParaRPr/>
          </a:p>
        </p:txBody>
      </p:sp>
      <p:sp>
        <p:nvSpPr>
          <p:cNvPr id="543" name="Google Shape;543;p6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Object Oriented Programming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609441" y="274638"/>
            <a:ext cx="10969943" cy="10969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endParaRPr/>
          </a:p>
        </p:txBody>
      </p:sp>
      <p:sp>
        <p:nvSpPr>
          <p:cNvPr id="549" name="Google Shape;549;p62"/>
          <p:cNvSpPr txBox="1">
            <a:spLocks noGrp="1"/>
          </p:cNvSpPr>
          <p:nvPr>
            <p:ph type="body" idx="1"/>
          </p:nvPr>
        </p:nvSpPr>
        <p:spPr>
          <a:xfrm>
            <a:off x="609442" y="2667000"/>
            <a:ext cx="11577268" cy="357981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Times New Roman"/>
              <a:buNone/>
            </a:pPr>
            <a:r>
              <a:rPr lang="en-US"/>
              <a:t>			</a:t>
            </a:r>
            <a:r>
              <a:rPr lang="en-US" sz="2800"/>
              <a:t>void delete(){</a:t>
            </a:r>
            <a:endParaRPr/>
          </a:p>
          <a:p>
            <a:pPr marL="342900" lvl="0" indent="-342900" algn="l" rtl="0">
              <a:spcBef>
                <a:spcPts val="560"/>
              </a:spcBef>
              <a:spcAft>
                <a:spcPts val="0"/>
              </a:spcAft>
              <a:buClr>
                <a:schemeClr val="dk1"/>
              </a:buClr>
              <a:buSzPts val="2800"/>
              <a:buFont typeface="Times New Roman"/>
              <a:buNone/>
            </a:pPr>
            <a:r>
              <a:rPr lang="en-US" sz="2800"/>
              <a:t>			itr=s.begin();</a:t>
            </a:r>
            <a:endParaRPr/>
          </a:p>
          <a:p>
            <a:pPr marL="342900" lvl="0" indent="-342900" algn="l" rtl="0">
              <a:spcBef>
                <a:spcPts val="560"/>
              </a:spcBef>
              <a:spcAft>
                <a:spcPts val="0"/>
              </a:spcAft>
              <a:buClr>
                <a:schemeClr val="dk1"/>
              </a:buClr>
              <a:buSzPts val="2800"/>
              <a:buFont typeface="Times New Roman"/>
              <a:buNone/>
            </a:pPr>
            <a:r>
              <a:rPr lang="en-US" sz="2800"/>
              <a:t>			s.pop_front();</a:t>
            </a:r>
            <a:endParaRPr/>
          </a:p>
          <a:p>
            <a:pPr marL="342900" lvl="0" indent="-342900" algn="l" rtl="0">
              <a:spcBef>
                <a:spcPts val="560"/>
              </a:spcBef>
              <a:spcAft>
                <a:spcPts val="0"/>
              </a:spcAft>
              <a:buClr>
                <a:schemeClr val="dk1"/>
              </a:buClr>
              <a:buSzPts val="2800"/>
              <a:buFont typeface="Times New Roman"/>
              <a:buNone/>
            </a:pPr>
            <a:r>
              <a:rPr lang="en-US" sz="2800"/>
              <a:t>			cout&lt;&lt;"\n The deleted element of the queue is "&lt;&lt;*itr;</a:t>
            </a:r>
            <a:endParaRPr/>
          </a:p>
          <a:p>
            <a:pPr marL="342900" lvl="0" indent="-342900" algn="l" rtl="0">
              <a:spcBef>
                <a:spcPts val="560"/>
              </a:spcBef>
              <a:spcAft>
                <a:spcPts val="0"/>
              </a:spcAft>
              <a:buClr>
                <a:schemeClr val="dk1"/>
              </a:buClr>
              <a:buSzPts val="2800"/>
              <a:buFont typeface="Times New Roman"/>
              <a:buNone/>
            </a:pPr>
            <a:r>
              <a:rPr lang="en-US" sz="2800"/>
              <a:t>		}</a:t>
            </a:r>
            <a:endParaRPr/>
          </a:p>
          <a:p>
            <a:pPr marL="342900" lvl="0" indent="-342900" algn="l" rtl="0">
              <a:spcBef>
                <a:spcPts val="640"/>
              </a:spcBef>
              <a:spcAft>
                <a:spcPts val="0"/>
              </a:spcAft>
              <a:buClr>
                <a:schemeClr val="dk1"/>
              </a:buClr>
              <a:buSzPts val="3200"/>
              <a:buFont typeface="Times New Roman"/>
              <a:buNone/>
            </a:pPr>
            <a:endParaRPr/>
          </a:p>
          <a:p>
            <a:pPr marL="342900" lvl="0" indent="-139700" algn="l" rtl="0">
              <a:spcBef>
                <a:spcPts val="640"/>
              </a:spcBef>
              <a:spcAft>
                <a:spcPts val="0"/>
              </a:spcAft>
              <a:buClr>
                <a:schemeClr val="dk1"/>
              </a:buClr>
              <a:buSzPts val="3200"/>
              <a:buNone/>
            </a:pPr>
            <a:endParaRPr/>
          </a:p>
        </p:txBody>
      </p:sp>
      <p:sp>
        <p:nvSpPr>
          <p:cNvPr id="550" name="Google Shape;550;p62"/>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Programming II</a:t>
            </a:r>
            <a:endParaRPr/>
          </a:p>
        </p:txBody>
      </p:sp>
      <p:sp>
        <p:nvSpPr>
          <p:cNvPr id="551" name="Google Shape;551;p6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Object Oriented Programming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endParaRPr/>
          </a:p>
        </p:txBody>
      </p:sp>
      <p:sp>
        <p:nvSpPr>
          <p:cNvPr id="557" name="Google Shape;557;p63"/>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Font typeface="Times New Roman"/>
              <a:buNone/>
            </a:pPr>
            <a:r>
              <a:rPr lang="en-US" dirty="0"/>
              <a:t>int main(){</a:t>
            </a:r>
            <a:endParaRPr dirty="0"/>
          </a:p>
          <a:p>
            <a:pPr marL="342900" lvl="0" indent="-342900" algn="l" rtl="0">
              <a:spcBef>
                <a:spcPts val="640"/>
              </a:spcBef>
              <a:spcAft>
                <a:spcPts val="0"/>
              </a:spcAft>
              <a:buClr>
                <a:schemeClr val="dk1"/>
              </a:buClr>
              <a:buSzPts val="3200"/>
              <a:buFont typeface="Times New Roman"/>
              <a:buNone/>
            </a:pPr>
            <a:r>
              <a:rPr lang="en-US" dirty="0"/>
              <a:t>	Queue q;</a:t>
            </a:r>
            <a:endParaRPr dirty="0"/>
          </a:p>
          <a:p>
            <a:pPr marL="342900" lvl="0" indent="-342900" algn="l" rtl="0">
              <a:spcBef>
                <a:spcPts val="640"/>
              </a:spcBef>
              <a:spcAft>
                <a:spcPts val="0"/>
              </a:spcAft>
              <a:buClr>
                <a:schemeClr val="dk1"/>
              </a:buClr>
              <a:buSzPts val="3200"/>
              <a:buFont typeface="Times New Roman"/>
              <a:buNone/>
            </a:pPr>
            <a:r>
              <a:rPr lang="en-US" dirty="0"/>
              <a:t>	</a:t>
            </a:r>
            <a:r>
              <a:rPr lang="en-US" dirty="0" err="1"/>
              <a:t>q.insert</a:t>
            </a:r>
            <a:r>
              <a:rPr lang="en-US" dirty="0"/>
              <a:t>();</a:t>
            </a:r>
            <a:endParaRPr dirty="0"/>
          </a:p>
          <a:p>
            <a:pPr marL="342900" lvl="0" indent="-342900" algn="l" rtl="0">
              <a:spcBef>
                <a:spcPts val="640"/>
              </a:spcBef>
              <a:spcAft>
                <a:spcPts val="0"/>
              </a:spcAft>
              <a:buClr>
                <a:schemeClr val="dk1"/>
              </a:buClr>
              <a:buSzPts val="3200"/>
              <a:buFont typeface="Times New Roman"/>
              <a:buNone/>
            </a:pPr>
            <a:r>
              <a:rPr lang="en-US" dirty="0"/>
              <a:t>	</a:t>
            </a:r>
            <a:r>
              <a:rPr lang="en-US" dirty="0" err="1"/>
              <a:t>q.display</a:t>
            </a:r>
            <a:r>
              <a:rPr lang="en-US" dirty="0"/>
              <a:t>();</a:t>
            </a:r>
            <a:endParaRPr dirty="0"/>
          </a:p>
          <a:p>
            <a:pPr marL="342900" lvl="0" indent="-342900" algn="l" rtl="0">
              <a:spcBef>
                <a:spcPts val="640"/>
              </a:spcBef>
              <a:spcAft>
                <a:spcPts val="0"/>
              </a:spcAft>
              <a:buClr>
                <a:schemeClr val="dk1"/>
              </a:buClr>
              <a:buSzPts val="3200"/>
              <a:buFont typeface="Times New Roman"/>
              <a:buNone/>
            </a:pPr>
            <a:r>
              <a:rPr lang="en-US" dirty="0"/>
              <a:t>	</a:t>
            </a:r>
            <a:r>
              <a:rPr lang="en-US" dirty="0" err="1"/>
              <a:t>q.delete</a:t>
            </a:r>
            <a:r>
              <a:rPr lang="en-US" dirty="0"/>
              <a:t>();</a:t>
            </a:r>
            <a:endParaRPr dirty="0"/>
          </a:p>
          <a:p>
            <a:pPr marL="342900" lvl="0" indent="-342900" algn="l" rtl="0">
              <a:spcBef>
                <a:spcPts val="640"/>
              </a:spcBef>
              <a:spcAft>
                <a:spcPts val="0"/>
              </a:spcAft>
              <a:buClr>
                <a:schemeClr val="dk1"/>
              </a:buClr>
              <a:buSzPts val="3200"/>
              <a:buFont typeface="Times New Roman"/>
              <a:buNone/>
            </a:pPr>
            <a:r>
              <a:rPr lang="en-US" dirty="0"/>
              <a:t>}</a:t>
            </a:r>
            <a:endParaRPr dirty="0"/>
          </a:p>
          <a:p>
            <a:pPr marL="342900" lvl="0" indent="-139700" algn="l" rtl="0">
              <a:spcBef>
                <a:spcPts val="640"/>
              </a:spcBef>
              <a:spcAft>
                <a:spcPts val="0"/>
              </a:spcAft>
              <a:buClr>
                <a:schemeClr val="dk1"/>
              </a:buClr>
              <a:buSzPts val="3200"/>
              <a:buNone/>
            </a:pPr>
            <a:endParaRPr dirty="0"/>
          </a:p>
        </p:txBody>
      </p:sp>
      <p:sp>
        <p:nvSpPr>
          <p:cNvPr id="558" name="Google Shape;558;p6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Programming II</a:t>
            </a:r>
            <a:endParaRPr/>
          </a:p>
        </p:txBody>
      </p:sp>
      <p:sp>
        <p:nvSpPr>
          <p:cNvPr id="559" name="Google Shape;559;p6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Object Oriented Programming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Arial Black"/>
              <a:buNone/>
            </a:pPr>
            <a:r>
              <a:rPr lang="en-US"/>
              <a:t>deque</a:t>
            </a:r>
            <a:endParaRPr/>
          </a:p>
        </p:txBody>
      </p:sp>
      <p:sp>
        <p:nvSpPr>
          <p:cNvPr id="565" name="Google Shape;565;p64"/>
          <p:cNvSpPr txBox="1">
            <a:spLocks noGrp="1"/>
          </p:cNvSpPr>
          <p:nvPr>
            <p:ph type="body" idx="1"/>
          </p:nvPr>
        </p:nvSpPr>
        <p:spPr>
          <a:xfrm>
            <a:off x="1218883" y="1219201"/>
            <a:ext cx="10360501" cy="502761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#include &lt;deque&gt;</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int main() {</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deque&lt;int&gt; dq;</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dq.push_back(3);</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dq.push_front(1);</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dq.insert(de.begin() + 1, 2);</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dq[2] = 0;</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 Output:</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1 2 0</a:t>
            </a:r>
            <a:endParaRPr/>
          </a:p>
          <a:p>
            <a:pPr marL="342900" lvl="0" indent="-342900" algn="l" rtl="0">
              <a:spcBef>
                <a:spcPts val="48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7"/>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Containers Adaptors</a:t>
            </a:r>
            <a:endParaRPr/>
          </a:p>
        </p:txBody>
      </p:sp>
      <p:sp>
        <p:nvSpPr>
          <p:cNvPr id="583" name="Google Shape;583;p67"/>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500"/>
              <a:buChar char="•"/>
            </a:pPr>
            <a:r>
              <a:rPr lang="en-US" sz="2500" dirty="0">
                <a:solidFill>
                  <a:srgbClr val="000000"/>
                </a:solidFill>
              </a:rPr>
              <a:t>There are a few classes acting as wrappers around other containers , adapting them to a specific interface.</a:t>
            </a:r>
            <a:endParaRPr dirty="0"/>
          </a:p>
          <a:p>
            <a:pPr marL="742950" lvl="1" indent="-285750" algn="l" rtl="0">
              <a:spcBef>
                <a:spcPts val="500"/>
              </a:spcBef>
              <a:spcAft>
                <a:spcPts val="0"/>
              </a:spcAft>
              <a:buClr>
                <a:srgbClr val="000000"/>
              </a:buClr>
              <a:buSzPts val="2500"/>
              <a:buFont typeface="Arial"/>
              <a:buChar char="•"/>
            </a:pPr>
            <a:r>
              <a:rPr lang="en-US" sz="2500" dirty="0">
                <a:solidFill>
                  <a:srgbClr val="000000"/>
                </a:solidFill>
              </a:rPr>
              <a:t>Stack-ordinary LIFO</a:t>
            </a:r>
            <a:endParaRPr dirty="0"/>
          </a:p>
          <a:p>
            <a:pPr marL="742950" lvl="1" indent="-285750" algn="l" rtl="0">
              <a:spcBef>
                <a:spcPts val="500"/>
              </a:spcBef>
              <a:spcAft>
                <a:spcPts val="0"/>
              </a:spcAft>
              <a:buClr>
                <a:srgbClr val="000000"/>
              </a:buClr>
              <a:buSzPts val="2500"/>
              <a:buFont typeface="Arial"/>
              <a:buChar char="•"/>
            </a:pPr>
            <a:r>
              <a:rPr lang="en-US" sz="2500" dirty="0">
                <a:solidFill>
                  <a:srgbClr val="000000"/>
                </a:solidFill>
              </a:rPr>
              <a:t>Queue- single ended FIFO</a:t>
            </a:r>
            <a:endParaRPr dirty="0"/>
          </a:p>
          <a:p>
            <a:pPr marL="742950" lvl="1" indent="-285750" algn="l" rtl="0">
              <a:spcBef>
                <a:spcPts val="500"/>
              </a:spcBef>
              <a:spcAft>
                <a:spcPts val="0"/>
              </a:spcAft>
              <a:buClr>
                <a:srgbClr val="000000"/>
              </a:buClr>
              <a:buSzPts val="2500"/>
              <a:buFont typeface="Arial"/>
              <a:buChar char="•"/>
            </a:pPr>
            <a:r>
              <a:rPr lang="en-US" sz="2500" dirty="0" err="1">
                <a:solidFill>
                  <a:srgbClr val="000000"/>
                </a:solidFill>
              </a:rPr>
              <a:t>Priority_queue</a:t>
            </a:r>
            <a:r>
              <a:rPr lang="en-US" sz="2500" dirty="0">
                <a:solidFill>
                  <a:srgbClr val="000000"/>
                </a:solidFill>
              </a:rPr>
              <a:t> – the sorting criterion can be specified</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ts val="4000"/>
              <a:buFont typeface="Calibri"/>
              <a:buNone/>
            </a:pPr>
            <a:r>
              <a:rPr lang="en-US" dirty="0">
                <a:solidFill>
                  <a:srgbClr val="000000"/>
                </a:solidFill>
                <a:latin typeface="Calibri"/>
                <a:ea typeface="Calibri"/>
                <a:cs typeface="Calibri"/>
                <a:sym typeface="Calibri"/>
              </a:rPr>
              <a:t>Associative Containers</a:t>
            </a:r>
            <a:endParaRPr dirty="0"/>
          </a:p>
        </p:txBody>
      </p:sp>
      <p:sp>
        <p:nvSpPr>
          <p:cNvPr id="589" name="Google Shape;589;p68"/>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spcBef>
                <a:spcPts val="0"/>
              </a:spcBef>
              <a:buClr>
                <a:srgbClr val="000000"/>
              </a:buClr>
              <a:buSzPct val="100000"/>
            </a:pPr>
            <a:r>
              <a:rPr lang="en-US" dirty="0"/>
              <a:t>In an associative container the items are not arranged in sequence. Instead they are arranged in a more complex way that makes it much faster to find a given item. </a:t>
            </a:r>
          </a:p>
          <a:p>
            <a:pPr marL="342900" lvl="0" indent="-342900">
              <a:spcBef>
                <a:spcPts val="0"/>
              </a:spcBef>
              <a:buClr>
                <a:srgbClr val="000000"/>
              </a:buClr>
              <a:buSzPct val="100000"/>
            </a:pPr>
            <a:r>
              <a:rPr lang="en-US" dirty="0"/>
              <a:t>This arrangement is typically a tree structure, although different approaches (such as hash tables) are possible. </a:t>
            </a:r>
          </a:p>
          <a:p>
            <a:pPr marL="342900" lvl="0" indent="-342900">
              <a:spcBef>
                <a:spcPts val="0"/>
              </a:spcBef>
              <a:buClr>
                <a:srgbClr val="000000"/>
              </a:buClr>
              <a:buSzPct val="100000"/>
            </a:pPr>
            <a:r>
              <a:rPr lang="en-US" dirty="0"/>
              <a:t>The speed of searching is the main advantage of associative containers.</a:t>
            </a:r>
          </a:p>
          <a:p>
            <a:pPr marL="342900" lvl="0" indent="-342900">
              <a:spcBef>
                <a:spcPts val="0"/>
              </a:spcBef>
              <a:buClr>
                <a:srgbClr val="000000"/>
              </a:buClr>
              <a:buSzPct val="100000"/>
            </a:pPr>
            <a:r>
              <a:rPr lang="en-US" dirty="0"/>
              <a:t>Searching is done using a key, which is usually a single value like a number or string. This value is an attribute of the objects in the container, or it may be the entire object.</a:t>
            </a:r>
          </a:p>
          <a:p>
            <a:pPr marL="342900" lvl="0" indent="-342900">
              <a:spcBef>
                <a:spcPts val="0"/>
              </a:spcBef>
              <a:buClr>
                <a:srgbClr val="000000"/>
              </a:buClr>
              <a:buSzPct val="100000"/>
            </a:pPr>
            <a:r>
              <a:rPr lang="en-US" dirty="0" err="1"/>
              <a:t>Eg</a:t>
            </a:r>
            <a:r>
              <a:rPr lang="en-US" dirty="0"/>
              <a:t> set, multiset, map </a:t>
            </a:r>
            <a:r>
              <a:rPr lang="en-US" dirty="0" err="1"/>
              <a:t>amd</a:t>
            </a:r>
            <a:r>
              <a:rPr lang="en-US" dirty="0"/>
              <a:t> multimap</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FB6D-729A-47AB-ABAE-087160BD1E2D}"/>
              </a:ext>
            </a:extLst>
          </p:cNvPr>
          <p:cNvSpPr>
            <a:spLocks noGrp="1"/>
          </p:cNvSpPr>
          <p:nvPr>
            <p:ph type="title"/>
          </p:nvPr>
        </p:nvSpPr>
        <p:spPr/>
        <p:txBody>
          <a:bodyPr/>
          <a:lstStyle/>
          <a:p>
            <a:r>
              <a:rPr lang="en-IN" dirty="0"/>
              <a:t>Set</a:t>
            </a:r>
          </a:p>
        </p:txBody>
      </p:sp>
      <p:sp>
        <p:nvSpPr>
          <p:cNvPr id="3" name="Text Placeholder 2">
            <a:extLst>
              <a:ext uri="{FF2B5EF4-FFF2-40B4-BE49-F238E27FC236}">
                <a16:creationId xmlns:a16="http://schemas.microsoft.com/office/drawing/2014/main" id="{C990C0F1-4949-4563-8ED8-9343D725D7E9}"/>
              </a:ext>
            </a:extLst>
          </p:cNvPr>
          <p:cNvSpPr>
            <a:spLocks noGrp="1"/>
          </p:cNvSpPr>
          <p:nvPr>
            <p:ph type="body" idx="1"/>
          </p:nvPr>
        </p:nvSpPr>
        <p:spPr>
          <a:xfrm>
            <a:off x="609442" y="1600201"/>
            <a:ext cx="6762030" cy="4983161"/>
          </a:xfrm>
        </p:spPr>
        <p:txBody>
          <a:bodyPr/>
          <a:lstStyle/>
          <a:p>
            <a:r>
              <a:rPr lang="en-US" dirty="0"/>
              <a:t>Sets are often used to hold objects of user-defined classes such as employees in a database.</a:t>
            </a:r>
          </a:p>
          <a:p>
            <a:r>
              <a:rPr lang="en-US" dirty="0"/>
              <a:t>Sets can also hold simpler elements such as strings. The objects are arranged in order, and the entire object is the key.</a:t>
            </a:r>
            <a:endParaRPr lang="en-IN" dirty="0"/>
          </a:p>
        </p:txBody>
      </p:sp>
      <p:pic>
        <p:nvPicPr>
          <p:cNvPr id="4" name="Picture 3">
            <a:extLst>
              <a:ext uri="{FF2B5EF4-FFF2-40B4-BE49-F238E27FC236}">
                <a16:creationId xmlns:a16="http://schemas.microsoft.com/office/drawing/2014/main" id="{5C63C992-2EBD-47DB-9407-DCB30FF7332E}"/>
              </a:ext>
            </a:extLst>
          </p:cNvPr>
          <p:cNvPicPr>
            <a:picLocks noChangeAspect="1"/>
          </p:cNvPicPr>
          <p:nvPr/>
        </p:nvPicPr>
        <p:blipFill>
          <a:blip r:embed="rId2"/>
          <a:stretch>
            <a:fillRect/>
          </a:stretch>
        </p:blipFill>
        <p:spPr>
          <a:xfrm>
            <a:off x="7914785" y="2029631"/>
            <a:ext cx="3533775" cy="3305175"/>
          </a:xfrm>
          <a:prstGeom prst="rect">
            <a:avLst/>
          </a:prstGeom>
        </p:spPr>
      </p:pic>
    </p:spTree>
    <p:extLst>
      <p:ext uri="{BB962C8B-B14F-4D97-AF65-F5344CB8AC3E}">
        <p14:creationId xmlns:p14="http://schemas.microsoft.com/office/powerpoint/2010/main" val="317293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fontScale="90000"/>
          </a:bodyPr>
          <a:lstStyle/>
          <a:p>
            <a:pPr lvl="0">
              <a:buClr>
                <a:srgbClr val="000000"/>
              </a:buClr>
              <a:buSzPts val="4000"/>
            </a:pPr>
            <a:r>
              <a:rPr lang="en-US" dirty="0">
                <a:solidFill>
                  <a:srgbClr val="000000"/>
                </a:solidFill>
              </a:rPr>
              <a:t>Set – An example A</a:t>
            </a:r>
            <a:r>
              <a:rPr lang="en-US" dirty="0"/>
              <a:t> set that stores objects of class string</a:t>
            </a:r>
            <a:endParaRPr dirty="0"/>
          </a:p>
        </p:txBody>
      </p:sp>
      <p:sp>
        <p:nvSpPr>
          <p:cNvPr id="2" name="Rectangle 1">
            <a:extLst>
              <a:ext uri="{FF2B5EF4-FFF2-40B4-BE49-F238E27FC236}">
                <a16:creationId xmlns:a16="http://schemas.microsoft.com/office/drawing/2014/main" id="{5C9E9EB0-FB9C-4D29-B0D4-FE27393A7267}"/>
              </a:ext>
            </a:extLst>
          </p:cNvPr>
          <p:cNvSpPr/>
          <p:nvPr/>
        </p:nvSpPr>
        <p:spPr>
          <a:xfrm>
            <a:off x="168812" y="1030668"/>
            <a:ext cx="5542671" cy="5632311"/>
          </a:xfrm>
          <a:prstGeom prst="rect">
            <a:avLst/>
          </a:prstGeom>
        </p:spPr>
        <p:txBody>
          <a:bodyPr wrap="square">
            <a:spAutoFit/>
          </a:bodyPr>
          <a:lstStyle/>
          <a:p>
            <a:r>
              <a:rPr lang="en-IN" sz="1800" dirty="0"/>
              <a:t>#include &lt;iostream&gt;</a:t>
            </a:r>
          </a:p>
          <a:p>
            <a:r>
              <a:rPr lang="en-IN" sz="1800" dirty="0"/>
              <a:t>#include &lt;set&gt;</a:t>
            </a:r>
          </a:p>
          <a:p>
            <a:r>
              <a:rPr lang="en-IN" sz="1800" dirty="0"/>
              <a:t>#include &lt;string&gt;</a:t>
            </a:r>
          </a:p>
          <a:p>
            <a:r>
              <a:rPr lang="en-IN" sz="1800" dirty="0"/>
              <a:t>using namespace std;</a:t>
            </a:r>
          </a:p>
          <a:p>
            <a:r>
              <a:rPr lang="en-IN" sz="1800" dirty="0"/>
              <a:t>int main()</a:t>
            </a:r>
          </a:p>
          <a:p>
            <a:r>
              <a:rPr lang="en-IN" sz="1800" dirty="0"/>
              <a:t>{ //array of string objects</a:t>
            </a:r>
          </a:p>
          <a:p>
            <a:r>
              <a:rPr lang="en-IN" sz="1800" dirty="0"/>
              <a:t>string names[] = {“Juanita”, “</a:t>
            </a:r>
            <a:r>
              <a:rPr lang="en-IN" sz="1800" dirty="0" err="1"/>
              <a:t>Robert”,“Mary</a:t>
            </a:r>
            <a:r>
              <a:rPr lang="en-IN" sz="1800" dirty="0"/>
              <a:t>”, “Amanda”, “Marie”};</a:t>
            </a:r>
          </a:p>
          <a:p>
            <a:r>
              <a:rPr lang="en-IN" sz="1800" dirty="0"/>
              <a:t>//initialize set to array</a:t>
            </a:r>
          </a:p>
          <a:p>
            <a:r>
              <a:rPr lang="en-IN" sz="1800" dirty="0"/>
              <a:t>set&lt;</a:t>
            </a:r>
            <a:r>
              <a:rPr lang="en-IN" sz="1800" dirty="0" err="1"/>
              <a:t>string,less</a:t>
            </a:r>
            <a:r>
              <a:rPr lang="en-IN" sz="1800" dirty="0"/>
              <a:t>&lt;string&gt;&gt;</a:t>
            </a:r>
            <a:r>
              <a:rPr lang="en-IN" sz="1800" dirty="0" err="1"/>
              <a:t>nameSet</a:t>
            </a:r>
            <a:r>
              <a:rPr lang="en-IN" sz="1800" dirty="0"/>
              <a:t>(names,names+5);</a:t>
            </a:r>
          </a:p>
          <a:p>
            <a:r>
              <a:rPr lang="en-IN" sz="1800" dirty="0"/>
              <a:t>//iterator to set</a:t>
            </a:r>
          </a:p>
          <a:p>
            <a:r>
              <a:rPr lang="en-IN" sz="1800" dirty="0"/>
              <a:t>set&lt;string, less&lt;string&gt; &gt;::iterator </a:t>
            </a:r>
            <a:r>
              <a:rPr lang="en-IN" sz="1800" dirty="0" err="1"/>
              <a:t>iter</a:t>
            </a:r>
            <a:r>
              <a:rPr lang="en-IN" sz="1800" dirty="0"/>
              <a:t>;</a:t>
            </a:r>
          </a:p>
          <a:p>
            <a:r>
              <a:rPr lang="en-IN" sz="1800" dirty="0" err="1"/>
              <a:t>nameSet.insert</a:t>
            </a:r>
            <a:r>
              <a:rPr lang="en-IN" sz="1800" dirty="0"/>
              <a:t>(“Yvette”); //insert more names</a:t>
            </a:r>
          </a:p>
          <a:p>
            <a:r>
              <a:rPr lang="en-IN" sz="1800" dirty="0" err="1"/>
              <a:t>nameSet.insert</a:t>
            </a:r>
            <a:r>
              <a:rPr lang="en-IN" sz="1800" dirty="0"/>
              <a:t>(“Larry”);</a:t>
            </a:r>
          </a:p>
          <a:p>
            <a:r>
              <a:rPr lang="en-US" sz="1800" dirty="0" err="1"/>
              <a:t>nameSet.insert</a:t>
            </a:r>
            <a:r>
              <a:rPr lang="en-US" sz="1800" dirty="0"/>
              <a:t>(“Robert”); //no effect; already in set </a:t>
            </a:r>
            <a:r>
              <a:rPr lang="en-US" sz="1800" dirty="0" err="1"/>
              <a:t>nameSet.insert</a:t>
            </a:r>
            <a:r>
              <a:rPr lang="en-US" sz="1800" dirty="0"/>
              <a:t>(“Barry”); </a:t>
            </a:r>
          </a:p>
          <a:p>
            <a:r>
              <a:rPr lang="en-US" sz="1800" dirty="0" err="1"/>
              <a:t>nameSet.erase</a:t>
            </a:r>
            <a:r>
              <a:rPr lang="en-US" sz="1800" dirty="0"/>
              <a:t>(“Mary”); //erase a name </a:t>
            </a:r>
          </a:p>
          <a:p>
            <a:r>
              <a:rPr lang="en-US" sz="1800" dirty="0"/>
              <a:t>//display size of set </a:t>
            </a:r>
          </a:p>
          <a:p>
            <a:r>
              <a:rPr lang="en-US" sz="1800" dirty="0" err="1"/>
              <a:t>cout</a:t>
            </a:r>
            <a:r>
              <a:rPr lang="en-US" sz="1800" dirty="0"/>
              <a:t> &lt;&lt; “\</a:t>
            </a:r>
            <a:r>
              <a:rPr lang="en-US" sz="1800" dirty="0" err="1"/>
              <a:t>nSize</a:t>
            </a:r>
            <a:r>
              <a:rPr lang="en-US" sz="1800" dirty="0"/>
              <a:t>=” &lt;&lt; </a:t>
            </a:r>
            <a:r>
              <a:rPr lang="en-US" sz="1800" dirty="0" err="1"/>
              <a:t>nameSet.size</a:t>
            </a:r>
            <a:r>
              <a:rPr lang="en-US" sz="1800" dirty="0"/>
              <a:t>() &lt;&lt; </a:t>
            </a:r>
            <a:r>
              <a:rPr lang="en-US" sz="1800" dirty="0" err="1"/>
              <a:t>endl</a:t>
            </a:r>
            <a:r>
              <a:rPr lang="en-US" sz="1800" dirty="0"/>
              <a:t>; </a:t>
            </a:r>
          </a:p>
          <a:p>
            <a:r>
              <a:rPr lang="en-US" sz="1800" dirty="0" err="1"/>
              <a:t>iter</a:t>
            </a:r>
            <a:r>
              <a:rPr lang="en-US" sz="1800" dirty="0"/>
              <a:t> = </a:t>
            </a:r>
            <a:r>
              <a:rPr lang="en-US" sz="1800" dirty="0" err="1"/>
              <a:t>nameSet.begin</a:t>
            </a:r>
            <a:r>
              <a:rPr lang="en-US" sz="1800" dirty="0"/>
              <a:t>(); //display members of set</a:t>
            </a:r>
            <a:endParaRPr lang="en-IN" sz="1800" dirty="0"/>
          </a:p>
        </p:txBody>
      </p:sp>
      <p:sp>
        <p:nvSpPr>
          <p:cNvPr id="3" name="Rectangle 2">
            <a:extLst>
              <a:ext uri="{FF2B5EF4-FFF2-40B4-BE49-F238E27FC236}">
                <a16:creationId xmlns:a16="http://schemas.microsoft.com/office/drawing/2014/main" id="{775C3B12-D2DD-4235-8310-7ACCAB8CA29A}"/>
              </a:ext>
            </a:extLst>
          </p:cNvPr>
          <p:cNvSpPr/>
          <p:nvPr/>
        </p:nvSpPr>
        <p:spPr>
          <a:xfrm>
            <a:off x="5711481" y="1874729"/>
            <a:ext cx="6308531" cy="4247317"/>
          </a:xfrm>
          <a:prstGeom prst="rect">
            <a:avLst/>
          </a:prstGeom>
        </p:spPr>
        <p:txBody>
          <a:bodyPr wrap="square">
            <a:spAutoFit/>
          </a:bodyPr>
          <a:lstStyle/>
          <a:p>
            <a:r>
              <a:rPr lang="en-US" sz="1800" dirty="0"/>
              <a:t>while( </a:t>
            </a:r>
            <a:r>
              <a:rPr lang="en-US" sz="1800" dirty="0" err="1"/>
              <a:t>iter</a:t>
            </a:r>
            <a:r>
              <a:rPr lang="en-US" sz="1800" dirty="0"/>
              <a:t> != </a:t>
            </a:r>
            <a:r>
              <a:rPr lang="en-US" sz="1800" dirty="0" err="1"/>
              <a:t>nameSet.end</a:t>
            </a:r>
            <a:r>
              <a:rPr lang="en-US" sz="1800" dirty="0"/>
              <a:t>() )</a:t>
            </a:r>
          </a:p>
          <a:p>
            <a:r>
              <a:rPr lang="en-US" sz="1800" dirty="0"/>
              <a:t>	</a:t>
            </a:r>
            <a:r>
              <a:rPr lang="en-US" sz="1800" dirty="0" err="1"/>
              <a:t>cout</a:t>
            </a:r>
            <a:r>
              <a:rPr lang="en-US" sz="1800" dirty="0"/>
              <a:t> &lt;&lt; *</a:t>
            </a:r>
            <a:r>
              <a:rPr lang="en-US" sz="1800" dirty="0" err="1"/>
              <a:t>iter</a:t>
            </a:r>
            <a:r>
              <a:rPr lang="en-US" sz="1800" dirty="0"/>
              <a:t>++ &lt;&lt; ‘\n’;</a:t>
            </a:r>
          </a:p>
          <a:p>
            <a:r>
              <a:rPr lang="en-US" sz="1800" dirty="0"/>
              <a:t>string </a:t>
            </a:r>
            <a:r>
              <a:rPr lang="en-US" sz="1800" dirty="0" err="1"/>
              <a:t>searchName</a:t>
            </a:r>
            <a:r>
              <a:rPr lang="en-US" sz="1800" dirty="0"/>
              <a:t>; //get name from user</a:t>
            </a:r>
          </a:p>
          <a:p>
            <a:r>
              <a:rPr lang="en-US" sz="1800" dirty="0" err="1"/>
              <a:t>cout</a:t>
            </a:r>
            <a:r>
              <a:rPr lang="en-US" sz="1800" dirty="0"/>
              <a:t> &lt;&lt; “\</a:t>
            </a:r>
            <a:r>
              <a:rPr lang="en-US" sz="1800" dirty="0" err="1"/>
              <a:t>nEnter</a:t>
            </a:r>
            <a:r>
              <a:rPr lang="en-US" sz="1800" dirty="0"/>
              <a:t> name to search for: “;</a:t>
            </a:r>
          </a:p>
          <a:p>
            <a:r>
              <a:rPr lang="en-US" sz="1800" dirty="0" err="1"/>
              <a:t>cin</a:t>
            </a:r>
            <a:r>
              <a:rPr lang="en-US" sz="1800" dirty="0"/>
              <a:t> &gt;&gt; </a:t>
            </a:r>
            <a:r>
              <a:rPr lang="en-US" sz="1800" dirty="0" err="1"/>
              <a:t>searchName</a:t>
            </a:r>
            <a:r>
              <a:rPr lang="en-US" sz="1800" dirty="0"/>
              <a:t>;</a:t>
            </a:r>
          </a:p>
          <a:p>
            <a:r>
              <a:rPr lang="en-US" sz="1800" dirty="0"/>
              <a:t>//find matching name in set</a:t>
            </a:r>
          </a:p>
          <a:p>
            <a:r>
              <a:rPr lang="en-US" sz="1800" dirty="0" err="1"/>
              <a:t>iter</a:t>
            </a:r>
            <a:r>
              <a:rPr lang="en-US" sz="1800" dirty="0"/>
              <a:t> = </a:t>
            </a:r>
            <a:r>
              <a:rPr lang="en-US" sz="1800" dirty="0" err="1"/>
              <a:t>nameSet.find</a:t>
            </a:r>
            <a:r>
              <a:rPr lang="en-US" sz="1800" dirty="0"/>
              <a:t>(</a:t>
            </a:r>
            <a:r>
              <a:rPr lang="en-US" sz="1800" dirty="0" err="1"/>
              <a:t>searchName</a:t>
            </a:r>
            <a:r>
              <a:rPr lang="en-US" sz="1800" dirty="0"/>
              <a:t>);</a:t>
            </a:r>
          </a:p>
          <a:p>
            <a:r>
              <a:rPr lang="en-US" sz="1800" dirty="0"/>
              <a:t>if( </a:t>
            </a:r>
            <a:r>
              <a:rPr lang="en-US" sz="1800" dirty="0" err="1"/>
              <a:t>iter</a:t>
            </a:r>
            <a:r>
              <a:rPr lang="en-US" sz="1800" dirty="0"/>
              <a:t> == </a:t>
            </a:r>
            <a:r>
              <a:rPr lang="en-US" sz="1800" dirty="0" err="1"/>
              <a:t>nameSet.end</a:t>
            </a:r>
            <a:r>
              <a:rPr lang="en-US" sz="1800" dirty="0"/>
              <a:t>() )</a:t>
            </a:r>
          </a:p>
          <a:p>
            <a:r>
              <a:rPr lang="en-US" sz="1800" dirty="0"/>
              <a:t>	</a:t>
            </a:r>
            <a:r>
              <a:rPr lang="en-US" sz="1800" dirty="0" err="1"/>
              <a:t>cout</a:t>
            </a:r>
            <a:r>
              <a:rPr lang="en-US" sz="1800" dirty="0"/>
              <a:t> &lt;&lt; “The name “&lt;&lt; </a:t>
            </a:r>
            <a:r>
              <a:rPr lang="en-US" sz="1800" dirty="0" err="1"/>
              <a:t>searchName</a:t>
            </a:r>
            <a:r>
              <a:rPr lang="en-US" sz="1800" dirty="0"/>
              <a:t> &lt;&lt;“ is NOT in the set.”;</a:t>
            </a:r>
          </a:p>
          <a:p>
            <a:r>
              <a:rPr lang="en-US" sz="1800" dirty="0"/>
              <a:t>else</a:t>
            </a:r>
          </a:p>
          <a:p>
            <a:r>
              <a:rPr lang="en-US" sz="1800" dirty="0"/>
              <a:t>	</a:t>
            </a:r>
            <a:r>
              <a:rPr lang="en-US" sz="1800" dirty="0" err="1"/>
              <a:t>cout</a:t>
            </a:r>
            <a:r>
              <a:rPr lang="en-US" sz="1800" dirty="0"/>
              <a:t> &lt;&lt; “The name “ &lt;&lt; *</a:t>
            </a:r>
            <a:r>
              <a:rPr lang="en-US" sz="1800" dirty="0" err="1"/>
              <a:t>iter</a:t>
            </a:r>
            <a:r>
              <a:rPr lang="en-US" sz="1800" dirty="0"/>
              <a:t> &lt;&lt; “ IS in the set.”;</a:t>
            </a:r>
          </a:p>
          <a:p>
            <a:r>
              <a:rPr lang="en-US" sz="1800" dirty="0" err="1"/>
              <a:t>cout</a:t>
            </a:r>
            <a:r>
              <a:rPr lang="en-US" sz="1800" dirty="0"/>
              <a:t> &lt;&lt; </a:t>
            </a:r>
            <a:r>
              <a:rPr lang="en-US" sz="1800" dirty="0" err="1"/>
              <a:t>endl</a:t>
            </a:r>
            <a:r>
              <a:rPr lang="en-US" sz="1800" dirty="0"/>
              <a:t>;</a:t>
            </a:r>
          </a:p>
          <a:p>
            <a:r>
              <a:rPr lang="en-US" sz="1800" dirty="0"/>
              <a:t>return 0;</a:t>
            </a:r>
          </a:p>
          <a:p>
            <a:r>
              <a:rPr lang="en-US" sz="1800" dirty="0"/>
              <a:t>}</a:t>
            </a:r>
            <a:endParaRPr lang="en-IN" sz="1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FB6D-729A-47AB-ABAE-087160BD1E2D}"/>
              </a:ext>
            </a:extLst>
          </p:cNvPr>
          <p:cNvSpPr>
            <a:spLocks noGrp="1"/>
          </p:cNvSpPr>
          <p:nvPr>
            <p:ph type="title"/>
          </p:nvPr>
        </p:nvSpPr>
        <p:spPr/>
        <p:txBody>
          <a:bodyPr/>
          <a:lstStyle/>
          <a:p>
            <a:r>
              <a:rPr lang="en-IN" dirty="0"/>
              <a:t>Map</a:t>
            </a:r>
          </a:p>
        </p:txBody>
      </p:sp>
      <p:sp>
        <p:nvSpPr>
          <p:cNvPr id="3" name="Text Placeholder 2">
            <a:extLst>
              <a:ext uri="{FF2B5EF4-FFF2-40B4-BE49-F238E27FC236}">
                <a16:creationId xmlns:a16="http://schemas.microsoft.com/office/drawing/2014/main" id="{C990C0F1-4949-4563-8ED8-9343D725D7E9}"/>
              </a:ext>
            </a:extLst>
          </p:cNvPr>
          <p:cNvSpPr>
            <a:spLocks noGrp="1"/>
          </p:cNvSpPr>
          <p:nvPr>
            <p:ph type="body" idx="1"/>
          </p:nvPr>
        </p:nvSpPr>
        <p:spPr>
          <a:xfrm>
            <a:off x="609442" y="1600201"/>
            <a:ext cx="6762030" cy="4983161"/>
          </a:xfrm>
        </p:spPr>
        <p:txBody>
          <a:bodyPr>
            <a:normAutofit fontScale="92500"/>
          </a:bodyPr>
          <a:lstStyle/>
          <a:p>
            <a:r>
              <a:rPr lang="en-US" dirty="0"/>
              <a:t>A map stores pairs. A pair consists of a key object and a value object. </a:t>
            </a:r>
          </a:p>
          <a:p>
            <a:r>
              <a:rPr lang="en-US" dirty="0"/>
              <a:t>The key object contains a key that will be searched for. The value object contains additional data. </a:t>
            </a:r>
          </a:p>
          <a:p>
            <a:r>
              <a:rPr lang="en-US" dirty="0"/>
              <a:t>As in a set, the key objects can be strings, numbers, or objects of more complex classes. The values are often strings or numbers, but they can also be objects or even containers.</a:t>
            </a:r>
            <a:endParaRPr lang="en-IN" dirty="0"/>
          </a:p>
        </p:txBody>
      </p:sp>
      <p:pic>
        <p:nvPicPr>
          <p:cNvPr id="5" name="Picture 4">
            <a:extLst>
              <a:ext uri="{FF2B5EF4-FFF2-40B4-BE49-F238E27FC236}">
                <a16:creationId xmlns:a16="http://schemas.microsoft.com/office/drawing/2014/main" id="{689D64A3-C8A6-4FF4-9307-8D843B3A7779}"/>
              </a:ext>
            </a:extLst>
          </p:cNvPr>
          <p:cNvPicPr>
            <a:picLocks noChangeAspect="1"/>
          </p:cNvPicPr>
          <p:nvPr/>
        </p:nvPicPr>
        <p:blipFill>
          <a:blip r:embed="rId2"/>
          <a:stretch>
            <a:fillRect/>
          </a:stretch>
        </p:blipFill>
        <p:spPr>
          <a:xfrm>
            <a:off x="7142967" y="1803803"/>
            <a:ext cx="4798887" cy="4575956"/>
          </a:xfrm>
          <a:prstGeom prst="rect">
            <a:avLst/>
          </a:prstGeom>
        </p:spPr>
      </p:pic>
    </p:spTree>
    <p:extLst>
      <p:ext uri="{BB962C8B-B14F-4D97-AF65-F5344CB8AC3E}">
        <p14:creationId xmlns:p14="http://schemas.microsoft.com/office/powerpoint/2010/main" val="2938583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8"/>
          <p:cNvSpPr txBox="1">
            <a:spLocks noGrp="1"/>
          </p:cNvSpPr>
          <p:nvPr>
            <p:ph type="body" idx="1"/>
          </p:nvPr>
        </p:nvSpPr>
        <p:spPr>
          <a:xfrm>
            <a:off x="531812" y="1524000"/>
            <a:ext cx="7162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168" name="Google Shape;168;p8"/>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Sample Function Template to find absolute value</a:t>
            </a:r>
            <a:endParaRPr>
              <a:latin typeface="Calibri"/>
              <a:ea typeface="Calibri"/>
              <a:cs typeface="Calibri"/>
              <a:sym typeface="Calibri"/>
            </a:endParaRPr>
          </a:p>
        </p:txBody>
      </p:sp>
      <p:sp>
        <p:nvSpPr>
          <p:cNvPr id="169" name="Google Shape;169;p8"/>
          <p:cNvSpPr txBox="1"/>
          <p:nvPr/>
        </p:nvSpPr>
        <p:spPr>
          <a:xfrm>
            <a:off x="7694612" y="1515794"/>
            <a:ext cx="3048000" cy="5181599"/>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None/>
            </a:pPr>
            <a:endParaRPr sz="2400" b="1" i="0" u="none" strike="noStrike" cap="none">
              <a:solidFill>
                <a:srgbClr val="00B050"/>
              </a:solidFill>
              <a:latin typeface="Calibri"/>
              <a:ea typeface="Calibri"/>
              <a:cs typeface="Calibri"/>
              <a:sym typeface="Calibri"/>
            </a:endParaRPr>
          </a:p>
        </p:txBody>
      </p:sp>
      <p:sp>
        <p:nvSpPr>
          <p:cNvPr id="170" name="Google Shape;170;p8"/>
          <p:cNvSpPr txBox="1"/>
          <p:nvPr/>
        </p:nvSpPr>
        <p:spPr>
          <a:xfrm>
            <a:off x="303212" y="1556554"/>
            <a:ext cx="3810000" cy="3046988"/>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#include iostream</a:t>
            </a:r>
            <a:endParaRPr/>
          </a:p>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using namespace std;</a:t>
            </a:r>
            <a:endParaRPr/>
          </a:p>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//function template </a:t>
            </a:r>
            <a:endParaRPr/>
          </a:p>
          <a:p>
            <a:pPr marL="0" marR="0" lvl="0" indent="0" algn="l" rtl="0">
              <a:lnSpc>
                <a:spcPct val="100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template &lt;class T&gt;</a:t>
            </a:r>
            <a:endParaRPr/>
          </a:p>
          <a:p>
            <a:pPr marL="0" marR="0" lvl="0" indent="0" algn="l" rtl="0">
              <a:lnSpc>
                <a:spcPct val="100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T abs1(T n) { </a:t>
            </a:r>
            <a:endParaRPr/>
          </a:p>
          <a:p>
            <a:pPr marL="0" marR="0" lvl="0" indent="0" algn="l" rtl="0">
              <a:lnSpc>
                <a:spcPct val="100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	 return (n&lt;0)? -n:n; </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a:t>
            </a:r>
            <a:endParaRPr sz="2400" b="1" i="0" u="none" strike="noStrike" cap="none">
              <a:solidFill>
                <a:srgbClr val="C00000"/>
              </a:solidFill>
              <a:latin typeface="Calibri"/>
              <a:ea typeface="Calibri"/>
              <a:cs typeface="Calibri"/>
              <a:sym typeface="Calibri"/>
            </a:endParaRPr>
          </a:p>
        </p:txBody>
      </p:sp>
      <p:sp>
        <p:nvSpPr>
          <p:cNvPr id="171" name="Google Shape;171;p8"/>
          <p:cNvSpPr txBox="1"/>
          <p:nvPr/>
        </p:nvSpPr>
        <p:spPr>
          <a:xfrm>
            <a:off x="4494213" y="1524000"/>
            <a:ext cx="7619999" cy="4450449"/>
          </a:xfrm>
          <a:prstGeom prst="rect">
            <a:avLst/>
          </a:prstGeom>
          <a:solidFill>
            <a:srgbClr val="D6E3BC"/>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rgbClr val="000000"/>
                </a:solidFill>
                <a:latin typeface="Calibri"/>
                <a:ea typeface="Calibri"/>
                <a:cs typeface="Calibri"/>
                <a:sym typeface="Calibri"/>
              </a:rPr>
              <a:t>int main(){</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int int1 = 5, int2 = -6; </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long lon1 = 70000L, lon2 = -80000L; </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double dub1 = 9.95, dub2 = -10.15;</a:t>
            </a:r>
            <a:endParaRPr sz="2400" b="0" i="0" u="none" strike="noStrike" cap="none">
              <a:solidFill>
                <a:srgbClr val="000000"/>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int1 &lt;&lt; ")=" &lt;&lt; abs1(int1); //abs(int)</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int2 &lt;&lt; ")=" &lt;&lt; abs1(int2); //abs(int)</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lon1 &lt;&lt; ")=" &lt;&lt; abs1(lon1); //abs(int)</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lon2 &lt;&lt; ")=" &lt;&lt; abs1(lon2); //abs(int)</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dub1 &lt;&lt; ")=" &lt;&lt; abs1(dub1); //abs(int)</a:t>
            </a:r>
            <a:endParaRPr/>
          </a:p>
          <a:p>
            <a:pPr marL="342900" marR="0" lvl="0" indent="-342900" algn="l" rtl="0">
              <a:spcBef>
                <a:spcPts val="480"/>
              </a:spcBef>
              <a:spcAft>
                <a:spcPts val="0"/>
              </a:spcAft>
              <a:buNone/>
            </a:pPr>
            <a:r>
              <a:rPr lang="en-US" sz="2400" b="0" i="0" u="none" strike="noStrike" cap="none">
                <a:solidFill>
                  <a:schemeClr val="dk1"/>
                </a:solidFill>
                <a:latin typeface="Calibri"/>
                <a:ea typeface="Calibri"/>
                <a:cs typeface="Calibri"/>
                <a:sym typeface="Calibri"/>
              </a:rPr>
              <a:t>cout &lt;&lt; "\nabs(" &lt;&lt; dub2 &lt;&lt; ")=" &lt;&lt; abs1(dub2); //abs(int)</a:t>
            </a:r>
            <a:endParaRPr sz="2400" b="0" i="0" u="none" strike="noStrike" cap="none">
              <a:solidFill>
                <a:srgbClr val="00B050"/>
              </a:solidFill>
              <a:latin typeface="Calibri"/>
              <a:ea typeface="Calibri"/>
              <a:cs typeface="Calibri"/>
              <a:sym typeface="Calibri"/>
            </a:endParaRPr>
          </a:p>
        </p:txBody>
      </p:sp>
      <p:sp>
        <p:nvSpPr>
          <p:cNvPr id="172" name="Google Shape;172;p8"/>
          <p:cNvSpPr/>
          <p:nvPr/>
        </p:nvSpPr>
        <p:spPr>
          <a:xfrm>
            <a:off x="912812" y="4709904"/>
            <a:ext cx="3048000" cy="1987489"/>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abs(5)=5</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abs(-6)=6</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abs(70000)=70000</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abs(-80000)=80000</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abs(9.95)=9.95</a:t>
            </a:r>
            <a:endParaRPr/>
          </a:p>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abs(-10.15)=10.15</a:t>
            </a: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lvl="0">
              <a:buClr>
                <a:srgbClr val="000000"/>
              </a:buClr>
              <a:buSzPts val="4000"/>
            </a:pPr>
            <a:r>
              <a:rPr lang="en-US" sz="2800" dirty="0"/>
              <a:t>Map- An ex where keys will be the names of states, and the values will be the populations of the states</a:t>
            </a:r>
            <a:endParaRPr sz="2800" dirty="0"/>
          </a:p>
        </p:txBody>
      </p:sp>
      <p:sp>
        <p:nvSpPr>
          <p:cNvPr id="2" name="Rectangle 1">
            <a:extLst>
              <a:ext uri="{FF2B5EF4-FFF2-40B4-BE49-F238E27FC236}">
                <a16:creationId xmlns:a16="http://schemas.microsoft.com/office/drawing/2014/main" id="{5C9E9EB0-FB9C-4D29-B0D4-FE27393A7267}"/>
              </a:ext>
            </a:extLst>
          </p:cNvPr>
          <p:cNvSpPr/>
          <p:nvPr/>
        </p:nvSpPr>
        <p:spPr>
          <a:xfrm>
            <a:off x="168812" y="1030668"/>
            <a:ext cx="5542671" cy="369332"/>
          </a:xfrm>
          <a:prstGeom prst="rect">
            <a:avLst/>
          </a:prstGeom>
        </p:spPr>
        <p:txBody>
          <a:bodyPr wrap="square">
            <a:spAutoFit/>
          </a:bodyPr>
          <a:lstStyle/>
          <a:p>
            <a:r>
              <a:rPr lang="en-IN" sz="1800" dirty="0"/>
              <a:t>  </a:t>
            </a:r>
          </a:p>
        </p:txBody>
      </p:sp>
      <p:sp>
        <p:nvSpPr>
          <p:cNvPr id="3" name="Rectangle 2">
            <a:extLst>
              <a:ext uri="{FF2B5EF4-FFF2-40B4-BE49-F238E27FC236}">
                <a16:creationId xmlns:a16="http://schemas.microsoft.com/office/drawing/2014/main" id="{775C3B12-D2DD-4235-8310-7ACCAB8CA29A}"/>
              </a:ext>
            </a:extLst>
          </p:cNvPr>
          <p:cNvSpPr/>
          <p:nvPr/>
        </p:nvSpPr>
        <p:spPr>
          <a:xfrm>
            <a:off x="130465" y="1748117"/>
            <a:ext cx="5440342" cy="3970318"/>
          </a:xfrm>
          <a:prstGeom prst="rect">
            <a:avLst/>
          </a:prstGeom>
        </p:spPr>
        <p:txBody>
          <a:bodyPr wrap="square">
            <a:spAutoFit/>
          </a:bodyPr>
          <a:lstStyle/>
          <a:p>
            <a:endParaRPr lang="en-US" sz="1800" dirty="0"/>
          </a:p>
          <a:p>
            <a:r>
              <a:rPr lang="en-US" sz="1800" dirty="0"/>
              <a:t>#include &lt;iostream&gt;</a:t>
            </a:r>
          </a:p>
          <a:p>
            <a:r>
              <a:rPr lang="en-US" sz="1800" dirty="0"/>
              <a:t>#include &lt;string&gt;</a:t>
            </a:r>
          </a:p>
          <a:p>
            <a:r>
              <a:rPr lang="en-US" sz="1800" dirty="0"/>
              <a:t>#include &lt;map&gt;</a:t>
            </a:r>
          </a:p>
          <a:p>
            <a:r>
              <a:rPr lang="en-US" sz="1800" dirty="0"/>
              <a:t>using namespace std;</a:t>
            </a:r>
          </a:p>
          <a:p>
            <a:r>
              <a:rPr lang="en-IN" sz="1800" dirty="0"/>
              <a:t>int main()</a:t>
            </a:r>
          </a:p>
          <a:p>
            <a:r>
              <a:rPr lang="en-IN" sz="1800" dirty="0"/>
              <a:t>{</a:t>
            </a:r>
          </a:p>
          <a:p>
            <a:r>
              <a:rPr lang="en-IN" sz="1800" dirty="0"/>
              <a:t>string name;</a:t>
            </a:r>
          </a:p>
          <a:p>
            <a:r>
              <a:rPr lang="en-IN" sz="1800" dirty="0"/>
              <a:t>int pop;</a:t>
            </a:r>
          </a:p>
          <a:p>
            <a:r>
              <a:rPr lang="en-IN" sz="1800" dirty="0"/>
              <a:t>string states[] = { “Wyoming”, “Colorado”, “Nevada”,</a:t>
            </a:r>
          </a:p>
          <a:p>
            <a:r>
              <a:rPr lang="en-IN" sz="1800" dirty="0"/>
              <a:t>“Montana”, “Arizona”, “Idaho”};</a:t>
            </a:r>
          </a:p>
          <a:p>
            <a:r>
              <a:rPr lang="en-IN" sz="1800" dirty="0"/>
              <a:t>int pops[] = { 470, 2890, 800, 787, 2718, 944 };</a:t>
            </a:r>
          </a:p>
          <a:p>
            <a:r>
              <a:rPr lang="en-IN" sz="1800" dirty="0"/>
              <a:t>map&lt;string, int, less&lt;string&gt; &gt; </a:t>
            </a:r>
            <a:r>
              <a:rPr lang="en-IN" sz="1800" dirty="0" err="1"/>
              <a:t>mapStates</a:t>
            </a:r>
            <a:r>
              <a:rPr lang="en-IN" sz="1800" dirty="0"/>
              <a:t>; //map</a:t>
            </a:r>
          </a:p>
          <a:p>
            <a:r>
              <a:rPr lang="en-IN" sz="1800" dirty="0"/>
              <a:t>map&lt;string, int, less&lt;string&gt; &gt;::iterator </a:t>
            </a:r>
            <a:r>
              <a:rPr lang="en-IN" sz="1800" dirty="0" err="1"/>
              <a:t>iter</a:t>
            </a:r>
            <a:r>
              <a:rPr lang="en-IN" sz="1800" dirty="0"/>
              <a:t>; //iterator</a:t>
            </a:r>
          </a:p>
        </p:txBody>
      </p:sp>
      <p:sp>
        <p:nvSpPr>
          <p:cNvPr id="28" name="Rectangle 27">
            <a:extLst>
              <a:ext uri="{FF2B5EF4-FFF2-40B4-BE49-F238E27FC236}">
                <a16:creationId xmlns:a16="http://schemas.microsoft.com/office/drawing/2014/main" id="{E3BBD2D1-9BCD-4ECF-AE66-CF8A1269A1BA}"/>
              </a:ext>
            </a:extLst>
          </p:cNvPr>
          <p:cNvSpPr/>
          <p:nvPr/>
        </p:nvSpPr>
        <p:spPr>
          <a:xfrm>
            <a:off x="5711483" y="1443841"/>
            <a:ext cx="6346877" cy="4247317"/>
          </a:xfrm>
          <a:prstGeom prst="rect">
            <a:avLst/>
          </a:prstGeom>
        </p:spPr>
        <p:txBody>
          <a:bodyPr wrap="square">
            <a:spAutoFit/>
          </a:bodyPr>
          <a:lstStyle/>
          <a:p>
            <a:r>
              <a:rPr lang="en-US" sz="1800" dirty="0"/>
              <a:t>for(int j=0; j&lt;6; </a:t>
            </a:r>
            <a:r>
              <a:rPr lang="en-US" sz="1800" dirty="0" err="1"/>
              <a:t>j++</a:t>
            </a:r>
            <a:r>
              <a:rPr lang="en-US" sz="1800" dirty="0"/>
              <a:t>)</a:t>
            </a:r>
          </a:p>
          <a:p>
            <a:r>
              <a:rPr lang="en-US" sz="1800" dirty="0"/>
              <a:t>{</a:t>
            </a:r>
          </a:p>
          <a:p>
            <a:r>
              <a:rPr lang="en-US" sz="1800" dirty="0"/>
              <a:t>	name = states[j]; //get data from arrays</a:t>
            </a:r>
          </a:p>
          <a:p>
            <a:r>
              <a:rPr lang="en-US" sz="1800" dirty="0"/>
              <a:t>	pop = pops[j];</a:t>
            </a:r>
          </a:p>
          <a:p>
            <a:r>
              <a:rPr lang="en-US" sz="1800" dirty="0"/>
              <a:t>	</a:t>
            </a:r>
            <a:r>
              <a:rPr lang="en-US" sz="1800" dirty="0" err="1"/>
              <a:t>mapStates</a:t>
            </a:r>
            <a:r>
              <a:rPr lang="en-US" sz="1800" dirty="0"/>
              <a:t>[name] = pop; //put it in map</a:t>
            </a:r>
          </a:p>
          <a:p>
            <a:r>
              <a:rPr lang="en-US" sz="1800" dirty="0"/>
              <a:t>}</a:t>
            </a:r>
          </a:p>
          <a:p>
            <a:r>
              <a:rPr lang="en-US" sz="1800" dirty="0" err="1"/>
              <a:t>cout</a:t>
            </a:r>
            <a:r>
              <a:rPr lang="en-US" sz="1800" dirty="0"/>
              <a:t> &lt;&lt; “Enter state: “; //get state from user</a:t>
            </a:r>
          </a:p>
          <a:p>
            <a:r>
              <a:rPr lang="en-US" sz="1800" dirty="0" err="1"/>
              <a:t>cin</a:t>
            </a:r>
            <a:r>
              <a:rPr lang="en-US" sz="1800" dirty="0"/>
              <a:t> &gt;&gt; name;</a:t>
            </a:r>
          </a:p>
          <a:p>
            <a:r>
              <a:rPr lang="en-US" sz="1800" dirty="0"/>
              <a:t>pop = </a:t>
            </a:r>
            <a:r>
              <a:rPr lang="en-US" sz="1800" dirty="0" err="1"/>
              <a:t>mapStates</a:t>
            </a:r>
            <a:r>
              <a:rPr lang="en-US" sz="1800" dirty="0"/>
              <a:t>[name]; //find population</a:t>
            </a:r>
          </a:p>
          <a:p>
            <a:r>
              <a:rPr lang="en-US" sz="1800" dirty="0" err="1"/>
              <a:t>cout</a:t>
            </a:r>
            <a:r>
              <a:rPr lang="en-US" sz="1800" dirty="0"/>
              <a:t> &lt;&lt; “Population: “ &lt;&lt; pop &lt;&lt; “,000\n”;</a:t>
            </a:r>
          </a:p>
          <a:p>
            <a:r>
              <a:rPr lang="en-US" sz="1800" dirty="0" err="1"/>
              <a:t>cout</a:t>
            </a:r>
            <a:r>
              <a:rPr lang="en-US" sz="1800" dirty="0"/>
              <a:t> &lt;&lt; </a:t>
            </a:r>
            <a:r>
              <a:rPr lang="en-US" sz="1800" dirty="0" err="1"/>
              <a:t>endl</a:t>
            </a:r>
            <a:r>
              <a:rPr lang="en-US" sz="1800" dirty="0"/>
              <a:t>; //display entire map</a:t>
            </a:r>
          </a:p>
          <a:p>
            <a:r>
              <a:rPr lang="en-US" sz="1800" dirty="0"/>
              <a:t>for(</a:t>
            </a:r>
            <a:r>
              <a:rPr lang="en-US" sz="1800" dirty="0" err="1"/>
              <a:t>iter</a:t>
            </a:r>
            <a:r>
              <a:rPr lang="en-US" sz="1800" dirty="0"/>
              <a:t> = </a:t>
            </a:r>
            <a:r>
              <a:rPr lang="en-US" sz="1800" dirty="0" err="1"/>
              <a:t>mapStates.begin</a:t>
            </a:r>
            <a:r>
              <a:rPr lang="en-US" sz="1800" dirty="0"/>
              <a:t>(); </a:t>
            </a:r>
            <a:r>
              <a:rPr lang="en-US" sz="1800" dirty="0" err="1"/>
              <a:t>iter</a:t>
            </a:r>
            <a:r>
              <a:rPr lang="en-US" sz="1800" dirty="0"/>
              <a:t> != </a:t>
            </a:r>
            <a:r>
              <a:rPr lang="en-US" sz="1800" dirty="0" err="1"/>
              <a:t>mapStates.end</a:t>
            </a:r>
            <a:r>
              <a:rPr lang="en-US" sz="1800" dirty="0"/>
              <a:t>(); </a:t>
            </a:r>
            <a:r>
              <a:rPr lang="en-US" sz="1800" dirty="0" err="1"/>
              <a:t>iter</a:t>
            </a:r>
            <a:r>
              <a:rPr lang="en-US" sz="1800" dirty="0"/>
              <a:t>++)</a:t>
            </a:r>
          </a:p>
          <a:p>
            <a:r>
              <a:rPr lang="en-US" sz="1800" dirty="0"/>
              <a:t>       </a:t>
            </a:r>
            <a:r>
              <a:rPr lang="en-US" sz="1800" dirty="0" err="1"/>
              <a:t>cout</a:t>
            </a:r>
            <a:r>
              <a:rPr lang="en-US" sz="1800" dirty="0"/>
              <a:t> &lt;&lt; (*</a:t>
            </a:r>
            <a:r>
              <a:rPr lang="en-US" sz="1800" dirty="0" err="1"/>
              <a:t>iter</a:t>
            </a:r>
            <a:r>
              <a:rPr lang="en-US" sz="1800" dirty="0"/>
              <a:t>).first &lt;&lt; ‘ ‘ &lt;&lt; (*</a:t>
            </a:r>
            <a:r>
              <a:rPr lang="en-US" sz="1800" dirty="0" err="1"/>
              <a:t>iter</a:t>
            </a:r>
            <a:r>
              <a:rPr lang="en-US" sz="1800" dirty="0"/>
              <a:t>).second &lt;&lt; “,000\n”;</a:t>
            </a:r>
          </a:p>
          <a:p>
            <a:r>
              <a:rPr lang="en-US" sz="1800" dirty="0"/>
              <a:t>return 0;</a:t>
            </a:r>
          </a:p>
          <a:p>
            <a:r>
              <a:rPr lang="en-US" sz="1800" dirty="0"/>
              <a:t>}</a:t>
            </a:r>
          </a:p>
        </p:txBody>
      </p:sp>
    </p:spTree>
    <p:extLst>
      <p:ext uri="{BB962C8B-B14F-4D97-AF65-F5344CB8AC3E}">
        <p14:creationId xmlns:p14="http://schemas.microsoft.com/office/powerpoint/2010/main" val="3005697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body" idx="1"/>
          </p:nvPr>
        </p:nvSpPr>
        <p:spPr>
          <a:xfrm>
            <a:off x="531812" y="1524000"/>
            <a:ext cx="7162799" cy="518159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rgbClr val="000000"/>
              </a:buClr>
              <a:buSzPts val="2000"/>
              <a:buNone/>
            </a:pPr>
            <a:r>
              <a:rPr lang="en-US" sz="2000">
                <a:solidFill>
                  <a:srgbClr val="000000"/>
                </a:solidFill>
              </a:rPr>
              <a:t> </a:t>
            </a:r>
            <a:endParaRPr sz="2000"/>
          </a:p>
        </p:txBody>
      </p:sp>
      <p:sp>
        <p:nvSpPr>
          <p:cNvPr id="179" name="Google Shape;179;p9"/>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SzPts val="4000"/>
              <a:buFont typeface="Calibri"/>
              <a:buNone/>
            </a:pPr>
            <a:r>
              <a:rPr lang="en-US">
                <a:solidFill>
                  <a:srgbClr val="000000"/>
                </a:solidFill>
                <a:latin typeface="Calibri"/>
                <a:ea typeface="Calibri"/>
                <a:cs typeface="Calibri"/>
                <a:sym typeface="Calibri"/>
              </a:rPr>
              <a:t>Function Template to find maximum of 2 numbers</a:t>
            </a:r>
            <a:endParaRPr>
              <a:latin typeface="Calibri"/>
              <a:ea typeface="Calibri"/>
              <a:cs typeface="Calibri"/>
              <a:sym typeface="Calibri"/>
            </a:endParaRPr>
          </a:p>
        </p:txBody>
      </p:sp>
      <p:sp>
        <p:nvSpPr>
          <p:cNvPr id="180" name="Google Shape;180;p9"/>
          <p:cNvSpPr txBox="1"/>
          <p:nvPr/>
        </p:nvSpPr>
        <p:spPr>
          <a:xfrm>
            <a:off x="7694612" y="1515794"/>
            <a:ext cx="3048000" cy="5181599"/>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None/>
            </a:pPr>
            <a:endParaRPr sz="2400" b="1" i="0" u="none" strike="noStrike" cap="none">
              <a:solidFill>
                <a:srgbClr val="00B050"/>
              </a:solidFill>
              <a:latin typeface="Calibri"/>
              <a:ea typeface="Calibri"/>
              <a:cs typeface="Calibri"/>
              <a:sym typeface="Calibri"/>
            </a:endParaRPr>
          </a:p>
        </p:txBody>
      </p:sp>
      <p:sp>
        <p:nvSpPr>
          <p:cNvPr id="181" name="Google Shape;181;p9"/>
          <p:cNvSpPr txBox="1"/>
          <p:nvPr/>
        </p:nvSpPr>
        <p:spPr>
          <a:xfrm>
            <a:off x="303212" y="1556554"/>
            <a:ext cx="7391400" cy="3785652"/>
          </a:xfrm>
          <a:prstGeom prst="rect">
            <a:avLst/>
          </a:prstGeom>
          <a:solidFill>
            <a:srgbClr val="BFBFB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#include&lt;iostream&gt;</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using namespace std;</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template&lt;class T&gt;</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void max1(T x, T y)   // T represent generic data type</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if(x&gt;y)</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cout&lt;&lt;x&lt;&lt;"is greater"&lt;&lt;endl;</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else</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 cout&lt;&lt;y&lt;&lt;"is greater"&lt;&lt;endl;</a:t>
            </a:r>
            <a:endParaRPr/>
          </a:p>
          <a:p>
            <a:pPr marL="0" marR="0" lvl="0" indent="0" algn="l" rtl="0">
              <a:lnSpc>
                <a:spcPct val="100000"/>
              </a:lnSpc>
              <a:spcBef>
                <a:spcPts val="0"/>
              </a:spcBef>
              <a:spcAft>
                <a:spcPts val="0"/>
              </a:spcAft>
              <a:buClr>
                <a:srgbClr val="C00000"/>
              </a:buClr>
              <a:buSzPts val="2400"/>
              <a:buFont typeface="Calibri"/>
              <a:buNone/>
            </a:pPr>
            <a:r>
              <a:rPr lang="en-US" sz="2400" b="0" i="0" u="none" strike="noStrike" cap="none">
                <a:solidFill>
                  <a:srgbClr val="C00000"/>
                </a:solidFill>
                <a:latin typeface="Calibri"/>
                <a:ea typeface="Calibri"/>
                <a:cs typeface="Calibri"/>
                <a:sym typeface="Calibri"/>
              </a:rPr>
              <a:t>}</a:t>
            </a:r>
            <a:endParaRPr/>
          </a:p>
        </p:txBody>
      </p:sp>
      <p:sp>
        <p:nvSpPr>
          <p:cNvPr id="182" name="Google Shape;182;p9"/>
          <p:cNvSpPr txBox="1"/>
          <p:nvPr/>
        </p:nvSpPr>
        <p:spPr>
          <a:xfrm>
            <a:off x="7923212" y="1556554"/>
            <a:ext cx="4191000" cy="4450449"/>
          </a:xfrm>
          <a:prstGeom prst="rect">
            <a:avLst/>
          </a:prstGeom>
          <a:solidFill>
            <a:srgbClr val="D6E3BC"/>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400" b="0" i="0" u="none" strike="noStrike" cap="none">
                <a:solidFill>
                  <a:srgbClr val="000000"/>
                </a:solidFill>
                <a:latin typeface="Calibri"/>
                <a:ea typeface="Calibri"/>
                <a:cs typeface="Calibri"/>
                <a:sym typeface="Calibri"/>
              </a:rPr>
              <a:t>int main()</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rgbClr val="000000"/>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rgbClr val="000000"/>
                </a:solidFill>
                <a:latin typeface="Calibri"/>
                <a:ea typeface="Calibri"/>
                <a:cs typeface="Calibri"/>
                <a:sym typeface="Calibri"/>
              </a:rPr>
              <a:t>  max1(3,7);</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rgbClr val="000000"/>
                </a:solidFill>
                <a:latin typeface="Calibri"/>
                <a:ea typeface="Calibri"/>
                <a:cs typeface="Calibri"/>
                <a:sym typeface="Calibri"/>
              </a:rPr>
              <a:t>  max1(44.66,55.66);</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rgbClr val="000000"/>
                </a:solidFill>
                <a:latin typeface="Calibri"/>
                <a:ea typeface="Calibri"/>
                <a:cs typeface="Calibri"/>
                <a:sym typeface="Calibri"/>
              </a:rPr>
              <a:t>  return 0;</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None/>
            </a:pPr>
            <a:r>
              <a:rPr lang="en-US" sz="2400" b="0" i="0" u="none" strike="noStrike" cap="none">
                <a:solidFill>
                  <a:srgbClr val="000000"/>
                </a:solidFill>
                <a:latin typeface="Calibri"/>
                <a:ea typeface="Calibri"/>
                <a:cs typeface="Calibri"/>
                <a:sym typeface="Calibri"/>
              </a:rPr>
              <a:t>}</a:t>
            </a:r>
            <a:endParaRPr/>
          </a:p>
          <a:p>
            <a:pPr marL="342900" marR="0" lvl="0" indent="-342900" algn="l" rtl="0">
              <a:spcBef>
                <a:spcPts val="480"/>
              </a:spcBef>
              <a:spcAft>
                <a:spcPts val="0"/>
              </a:spcAft>
              <a:buNone/>
            </a:pPr>
            <a:endParaRPr sz="2400" b="0" i="0" u="none" strike="noStrike" cap="none">
              <a:solidFill>
                <a:srgbClr val="00B050"/>
              </a:solidFill>
              <a:latin typeface="Calibri"/>
              <a:ea typeface="Calibri"/>
              <a:cs typeface="Calibri"/>
              <a:sym typeface="Calibri"/>
            </a:endParaRPr>
          </a:p>
          <a:p>
            <a:pPr marL="342900" marR="0" lvl="0" indent="-342900" algn="l" rtl="0">
              <a:spcBef>
                <a:spcPts val="480"/>
              </a:spcBef>
              <a:spcAft>
                <a:spcPts val="0"/>
              </a:spcAft>
              <a:buNone/>
            </a:pPr>
            <a:r>
              <a:rPr lang="en-US" sz="2400" b="1" i="0" u="none" strike="noStrike" cap="none">
                <a:solidFill>
                  <a:srgbClr val="00B050"/>
                </a:solidFill>
                <a:latin typeface="Calibri"/>
                <a:ea typeface="Calibri"/>
                <a:cs typeface="Calibri"/>
                <a:sym typeface="Calibri"/>
              </a:rPr>
              <a:t>Output:</a:t>
            </a:r>
            <a:endParaRPr/>
          </a:p>
          <a:p>
            <a:pPr marL="342900" marR="0" lvl="0" indent="-342900" algn="l" rtl="0">
              <a:spcBef>
                <a:spcPts val="480"/>
              </a:spcBef>
              <a:spcAft>
                <a:spcPts val="0"/>
              </a:spcAft>
              <a:buNone/>
            </a:pPr>
            <a:r>
              <a:rPr lang="en-US" sz="2400" b="1" i="0" u="none" strike="noStrike" cap="none">
                <a:solidFill>
                  <a:srgbClr val="00B050"/>
                </a:solidFill>
                <a:latin typeface="Calibri"/>
                <a:ea typeface="Calibri"/>
                <a:cs typeface="Calibri"/>
                <a:sym typeface="Calibri"/>
              </a:rPr>
              <a:t>7 is greater </a:t>
            </a:r>
            <a:endParaRPr/>
          </a:p>
          <a:p>
            <a:pPr marL="342900" marR="0" lvl="0" indent="-342900" algn="l" rtl="0">
              <a:spcBef>
                <a:spcPts val="480"/>
              </a:spcBef>
              <a:spcAft>
                <a:spcPts val="0"/>
              </a:spcAft>
              <a:buNone/>
            </a:pPr>
            <a:r>
              <a:rPr lang="en-US" sz="2400" b="1" i="0" u="none" strike="noStrike" cap="none">
                <a:solidFill>
                  <a:srgbClr val="00B050"/>
                </a:solidFill>
                <a:latin typeface="Calibri"/>
                <a:ea typeface="Calibri"/>
                <a:cs typeface="Calibri"/>
                <a:sym typeface="Calibri"/>
              </a:rPr>
              <a:t>55.56 is greater</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descr="Rectangle: Click to edit Master text styles&#10;Second level&#10;Third level&#10;Fourth level&#10;Fifth level"/>
          <p:cNvSpPr txBox="1">
            <a:spLocks noGrp="1"/>
          </p:cNvSpPr>
          <p:nvPr>
            <p:ph type="body" idx="1"/>
          </p:nvPr>
        </p:nvSpPr>
        <p:spPr>
          <a:xfrm>
            <a:off x="684212" y="1524000"/>
            <a:ext cx="10744199" cy="685800"/>
          </a:xfrm>
          <a:prstGeom prst="rect">
            <a:avLst/>
          </a:prstGeom>
          <a:noFill/>
          <a:ln>
            <a:noFill/>
          </a:ln>
        </p:spPr>
        <p:txBody>
          <a:bodyPr spcFirstLastPara="1" wrap="square" lIns="91425" tIns="45700" rIns="91425" bIns="45700" anchor="t" anchorCtr="0">
            <a:normAutofit/>
          </a:bodyPr>
          <a:lstStyle/>
          <a:p>
            <a:pPr marL="0" marR="0" lvl="0" indent="0" algn="ctr" rtl="0">
              <a:lnSpc>
                <a:spcPct val="95000"/>
              </a:lnSpc>
              <a:spcBef>
                <a:spcPts val="0"/>
              </a:spcBef>
              <a:spcAft>
                <a:spcPts val="0"/>
              </a:spcAft>
              <a:buClr>
                <a:srgbClr val="3F3151"/>
              </a:buClr>
              <a:buSzPts val="1800"/>
              <a:buFont typeface="Times New Roman"/>
              <a:buNone/>
            </a:pPr>
            <a:r>
              <a:rPr lang="en-US" sz="2400" b="0" i="0" u="none" strike="noStrike" cap="none">
                <a:solidFill>
                  <a:srgbClr val="3F3151"/>
                </a:solidFill>
                <a:latin typeface="Times New Roman"/>
                <a:ea typeface="Times New Roman"/>
                <a:cs typeface="Times New Roman"/>
                <a:sym typeface="Times New Roman"/>
              </a:rPr>
              <a:t>A function that can be made more general by changing it to a template function:</a:t>
            </a:r>
            <a:endParaRPr/>
          </a:p>
        </p:txBody>
      </p:sp>
      <p:sp>
        <p:nvSpPr>
          <p:cNvPr id="188" name="Google Shape;188;p10"/>
          <p:cNvSpPr txBox="1"/>
          <p:nvPr/>
        </p:nvSpPr>
        <p:spPr>
          <a:xfrm>
            <a:off x="74612" y="2157411"/>
            <a:ext cx="4114801" cy="3884613"/>
          </a:xfrm>
          <a:prstGeom prst="rect">
            <a:avLst/>
          </a:prstGeom>
          <a:solidFill>
            <a:srgbClr val="D8D8D8"/>
          </a:solidFill>
          <a:ln>
            <a:noFill/>
          </a:ln>
        </p:spPr>
        <p:txBody>
          <a:bodyPr spcFirstLastPara="1" wrap="square" lIns="90350" tIns="44275" rIns="90350" bIns="44275" anchor="t" anchorCtr="0">
            <a:spAutoFit/>
          </a:bodyPr>
          <a:lstStyle/>
          <a:p>
            <a:pPr marL="0" marR="0" lvl="0" indent="0" algn="l" rtl="0">
              <a:lnSpc>
                <a:spcPct val="93000"/>
              </a:lnSpc>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int array_max(int data[  ], int n)</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int 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int answer;</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answer = data[0];</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for (i = 1; i &lt; n; 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if (data[i] &gt; answer) </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answer = data[i];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return answer;</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a:t>
            </a:r>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ahoma"/>
              <a:ea typeface="Tahoma"/>
              <a:cs typeface="Tahoma"/>
              <a:sym typeface="Tahoma"/>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ahoma"/>
              <a:ea typeface="Tahoma"/>
              <a:cs typeface="Tahoma"/>
              <a:sym typeface="Tahoma"/>
            </a:endParaRPr>
          </a:p>
        </p:txBody>
      </p:sp>
      <p:sp>
        <p:nvSpPr>
          <p:cNvPr id="189" name="Google Shape;189;p10"/>
          <p:cNvSpPr txBox="1">
            <a:spLocks noGrp="1"/>
          </p:cNvSpPr>
          <p:nvPr>
            <p:ph type="title"/>
          </p:nvPr>
        </p:nvSpPr>
        <p:spPr>
          <a:xfrm>
            <a:off x="1827213" y="342900"/>
            <a:ext cx="8594725"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5000"/>
              </a:lnSpc>
              <a:spcBef>
                <a:spcPts val="0"/>
              </a:spcBef>
              <a:spcAft>
                <a:spcPts val="0"/>
              </a:spcAft>
              <a:buClr>
                <a:srgbClr val="00CECE"/>
              </a:buClr>
              <a:buSzPts val="4000"/>
              <a:buFont typeface="Arial"/>
              <a:buNone/>
            </a:pPr>
            <a:r>
              <a:rPr lang="en-US" sz="4000" b="0" i="0" u="none" strike="noStrike" cap="none">
                <a:solidFill>
                  <a:srgbClr val="00CECE"/>
                </a:solidFill>
                <a:latin typeface="Calibri"/>
                <a:ea typeface="Calibri"/>
                <a:cs typeface="Calibri"/>
                <a:sym typeface="Calibri"/>
              </a:rPr>
              <a:t>Finding the Maximum Item in an Array</a:t>
            </a:r>
            <a:endParaRPr/>
          </a:p>
        </p:txBody>
      </p:sp>
      <p:sp>
        <p:nvSpPr>
          <p:cNvPr id="190" name="Google Shape;190;p10"/>
          <p:cNvSpPr txBox="1"/>
          <p:nvPr/>
        </p:nvSpPr>
        <p:spPr>
          <a:xfrm>
            <a:off x="4048589" y="2157411"/>
            <a:ext cx="4114802" cy="4499863"/>
          </a:xfrm>
          <a:prstGeom prst="rect">
            <a:avLst/>
          </a:prstGeom>
          <a:solidFill>
            <a:srgbClr val="C5D8F1"/>
          </a:solidFill>
          <a:ln>
            <a:noFill/>
          </a:ln>
        </p:spPr>
        <p:txBody>
          <a:bodyPr spcFirstLastPara="1" wrap="square" lIns="90350" tIns="44275" rIns="90350" bIns="44275" anchor="t" anchorCtr="0">
            <a:spAutoFit/>
          </a:bodyPr>
          <a:lstStyle/>
          <a:p>
            <a:pPr marL="0" marR="0" lvl="0" indent="0" algn="l" rtl="0">
              <a:lnSpc>
                <a:spcPct val="93000"/>
              </a:lnSpc>
              <a:spcBef>
                <a:spcPts val="0"/>
              </a:spcBef>
              <a:spcAft>
                <a:spcPts val="0"/>
              </a:spcAft>
              <a:buClr>
                <a:srgbClr val="FF8000"/>
              </a:buClr>
              <a:buSzPts val="2000"/>
              <a:buFont typeface="Arial"/>
              <a:buNone/>
            </a:pPr>
            <a:r>
              <a:rPr lang="en-US" sz="2000" b="0" i="0" u="none" strike="noStrike" cap="none">
                <a:solidFill>
                  <a:srgbClr val="FF8000"/>
                </a:solidFill>
                <a:latin typeface="Times New Roman"/>
                <a:ea typeface="Times New Roman"/>
                <a:cs typeface="Times New Roman"/>
                <a:sym typeface="Times New Roman"/>
              </a:rPr>
              <a:t>template &lt;class Item&gt;</a:t>
            </a:r>
            <a:endParaRPr/>
          </a:p>
          <a:p>
            <a:pPr marL="0" marR="0" lvl="0" indent="0" algn="l" rtl="0">
              <a:spcBef>
                <a:spcPts val="0"/>
              </a:spcBef>
              <a:spcAft>
                <a:spcPts val="0"/>
              </a:spcAft>
              <a:buClr>
                <a:srgbClr val="FF8000"/>
              </a:buClr>
              <a:buSzPts val="2000"/>
              <a:buFont typeface="Arial"/>
              <a:buNone/>
            </a:pPr>
            <a:r>
              <a:rPr lang="en-US" sz="2000" b="0" i="0" u="none" strike="noStrike" cap="none">
                <a:solidFill>
                  <a:srgbClr val="FF8000"/>
                </a:solidFill>
                <a:latin typeface="Times New Roman"/>
                <a:ea typeface="Times New Roman"/>
                <a:cs typeface="Times New Roman"/>
                <a:sym typeface="Times New Roman"/>
              </a:rPr>
              <a:t>Item</a:t>
            </a:r>
            <a:r>
              <a:rPr lang="en-US" sz="2000" b="0" i="0" u="none" strike="noStrike" cap="none">
                <a:solidFill>
                  <a:srgbClr val="000000"/>
                </a:solidFill>
                <a:latin typeface="Times New Roman"/>
                <a:ea typeface="Times New Roman"/>
                <a:cs typeface="Times New Roman"/>
                <a:sym typeface="Times New Roman"/>
              </a:rPr>
              <a:t> array_max(</a:t>
            </a:r>
            <a:r>
              <a:rPr lang="en-US" sz="2000" b="0" i="0" u="none" strike="noStrike" cap="none">
                <a:solidFill>
                  <a:srgbClr val="FF8000"/>
                </a:solidFill>
                <a:latin typeface="Times New Roman"/>
                <a:ea typeface="Times New Roman"/>
                <a:cs typeface="Times New Roman"/>
                <a:sym typeface="Times New Roman"/>
              </a:rPr>
              <a:t>Item</a:t>
            </a:r>
            <a:r>
              <a:rPr lang="en-US" sz="2000" b="0" i="0" u="none" strike="noStrike" cap="none">
                <a:solidFill>
                  <a:srgbClr val="000000"/>
                </a:solidFill>
                <a:latin typeface="Times New Roman"/>
                <a:ea typeface="Times New Roman"/>
                <a:cs typeface="Times New Roman"/>
                <a:sym typeface="Times New Roman"/>
              </a:rPr>
              <a:t> data[  ], int  n)</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int 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t>
            </a:r>
            <a:r>
              <a:rPr lang="en-US" sz="2000" b="0" i="0" u="none" strike="noStrike" cap="none">
                <a:solidFill>
                  <a:srgbClr val="FF8000"/>
                </a:solidFill>
                <a:latin typeface="Times New Roman"/>
                <a:ea typeface="Times New Roman"/>
                <a:cs typeface="Times New Roman"/>
                <a:sym typeface="Times New Roman"/>
              </a:rPr>
              <a:t>Item</a:t>
            </a:r>
            <a:r>
              <a:rPr lang="en-US" sz="2000" b="0" i="0" u="none" strike="noStrike" cap="none">
                <a:solidFill>
                  <a:srgbClr val="000000"/>
                </a:solidFill>
                <a:latin typeface="Times New Roman"/>
                <a:ea typeface="Times New Roman"/>
                <a:cs typeface="Times New Roman"/>
                <a:sym typeface="Times New Roman"/>
              </a:rPr>
              <a:t> answer;</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assert(n &gt; 0);</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answer = data[0];</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for (i = 1; i &lt; n; 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if (data[i] &gt; answer) </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answer = data[i];</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     return answer;</a:t>
            </a:r>
            <a:endParaRPr/>
          </a:p>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Times New Roman"/>
                <a:ea typeface="Times New Roman"/>
                <a:cs typeface="Times New Roman"/>
                <a:sym typeface="Times New Roman"/>
              </a:rPr>
              <a:t>}</a:t>
            </a:r>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ahoma"/>
              <a:ea typeface="Tahoma"/>
              <a:cs typeface="Tahoma"/>
              <a:sym typeface="Tahoma"/>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ahoma"/>
              <a:ea typeface="Tahoma"/>
              <a:cs typeface="Tahoma"/>
              <a:sym typeface="Tahoma"/>
            </a:endParaRPr>
          </a:p>
        </p:txBody>
      </p:sp>
      <p:sp>
        <p:nvSpPr>
          <p:cNvPr id="191" name="Google Shape;191;p10"/>
          <p:cNvSpPr/>
          <p:nvPr/>
        </p:nvSpPr>
        <p:spPr>
          <a:xfrm>
            <a:off x="3198812" y="3679824"/>
            <a:ext cx="990601" cy="5334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10"/>
          <p:cNvSpPr txBox="1"/>
          <p:nvPr/>
        </p:nvSpPr>
        <p:spPr>
          <a:xfrm>
            <a:off x="7847012" y="2207124"/>
            <a:ext cx="4341813" cy="4102831"/>
          </a:xfrm>
          <a:prstGeom prst="rect">
            <a:avLst/>
          </a:prstGeom>
          <a:solidFill>
            <a:srgbClr val="C5D8F1"/>
          </a:solidFill>
          <a:ln>
            <a:noFill/>
          </a:ln>
        </p:spPr>
        <p:txBody>
          <a:bodyPr spcFirstLastPara="1" wrap="square" lIns="90350" tIns="44275" rIns="90350" bIns="44275" anchor="t" anchorCtr="0">
            <a:spAutoFit/>
          </a:bodyPr>
          <a:lstStyle/>
          <a:p>
            <a:pPr marL="0" marR="0" lvl="0" indent="0" algn="l" rtl="0">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int main(){</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int array[]={5,4,6,2,1},ians;</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double array1[]={2.3,4.3,1.1,6.7},dans;</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ians=array_max(array,5);</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cout&lt;&lt;"max from int array is"&lt;&lt;ians;</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dans=array_max(array1,4);</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cout&lt;&lt;"max from double array is"&lt;&lt;dans;</a:t>
            </a:r>
            <a:endParaRPr/>
          </a:p>
          <a:p>
            <a:pPr marL="0" marR="0" lvl="0" indent="0" algn="l" rtl="0">
              <a:spcBef>
                <a:spcPts val="400"/>
              </a:spcBef>
              <a:spcAft>
                <a:spcPts val="0"/>
              </a:spcAft>
              <a:buNone/>
            </a:pPr>
            <a:r>
              <a:rPr lang="en-US" sz="2000" b="0" i="0" u="none" strike="noStrike" cap="none">
                <a:solidFill>
                  <a:srgbClr val="000000"/>
                </a:solidFill>
                <a:latin typeface="Times New Roman"/>
                <a:ea typeface="Times New Roman"/>
                <a:cs typeface="Times New Roman"/>
                <a:sym typeface="Times New Roman"/>
              </a:rPr>
              <a:t>  return 0;</a:t>
            </a:r>
            <a:endParaRPr/>
          </a:p>
          <a:p>
            <a:pPr marL="0" marR="0" lvl="0" indent="0" algn="l" rtl="0">
              <a:spcBef>
                <a:spcPts val="480"/>
              </a:spcBef>
              <a:spcAft>
                <a:spcPts val="0"/>
              </a:spcAft>
              <a:buNone/>
            </a:pPr>
            <a:r>
              <a:rPr lang="en-US" sz="2400" b="0" i="0" u="none" strike="noStrike" cap="none">
                <a:solidFill>
                  <a:srgbClr val="000000"/>
                </a:solidFill>
                <a:latin typeface="Tahoma"/>
                <a:ea typeface="Tahoma"/>
                <a:cs typeface="Tahoma"/>
                <a:sym typeface="Tahoma"/>
              </a:rPr>
              <a:t>}</a:t>
            </a:r>
            <a:endParaRPr/>
          </a:p>
          <a:p>
            <a:pPr marL="0" marR="0" lvl="0" indent="0" algn="l" rtl="0">
              <a:spcBef>
                <a:spcPts val="0"/>
              </a:spcBef>
              <a:spcAft>
                <a:spcPts val="0"/>
              </a:spcAft>
              <a:buClr>
                <a:srgbClr val="FF8000"/>
              </a:buClr>
              <a:buSzPts val="2400"/>
              <a:buFont typeface="Arial"/>
              <a:buNone/>
            </a:pPr>
            <a:endParaRPr sz="2400" b="1" i="0" u="none" strike="noStrike" cap="none">
              <a:solidFill>
                <a:srgbClr val="FF8000"/>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6173</Words>
  <Application>Microsoft Office PowerPoint</Application>
  <PresentationFormat>Custom</PresentationFormat>
  <Paragraphs>798</Paragraphs>
  <Slides>70</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Arimo</vt:lpstr>
      <vt:lpstr>Calibri</vt:lpstr>
      <vt:lpstr>Arial</vt:lpstr>
      <vt:lpstr>Arial Black</vt:lpstr>
      <vt:lpstr>Noto Sans Symbols</vt:lpstr>
      <vt:lpstr>Times New Roman</vt:lpstr>
      <vt:lpstr>Tahoma</vt:lpstr>
      <vt:lpstr>Office Theme</vt:lpstr>
      <vt:lpstr>CET1046B    Object Oriented Concepts with C++ and Java</vt:lpstr>
      <vt:lpstr>Templates and Standard Template Library (STL)</vt:lpstr>
      <vt:lpstr>Maximum of Two Numbers</vt:lpstr>
      <vt:lpstr>A Template Function for Maximum</vt:lpstr>
      <vt:lpstr>Templates</vt:lpstr>
      <vt:lpstr>C++ provides two kinds of templates </vt:lpstr>
      <vt:lpstr>Sample Function Template to find absolute value</vt:lpstr>
      <vt:lpstr>Function Template to find maximum of 2 numbers</vt:lpstr>
      <vt:lpstr>Finding the Maximum Item in an Array</vt:lpstr>
      <vt:lpstr>Function Overloading Vs Function Template</vt:lpstr>
      <vt:lpstr>Ex</vt:lpstr>
      <vt:lpstr>Solution of Ex</vt:lpstr>
      <vt:lpstr>Class Template</vt:lpstr>
      <vt:lpstr>Class template Example 1 - Adding 2 numbers</vt:lpstr>
      <vt:lpstr>Class template Example 2-Display arguments</vt:lpstr>
      <vt:lpstr>STL-Standard Template Library</vt:lpstr>
      <vt:lpstr>Why to use STL?</vt:lpstr>
      <vt:lpstr>Standard Template Library</vt:lpstr>
      <vt:lpstr>Component of STL</vt:lpstr>
      <vt:lpstr>Component of STL</vt:lpstr>
      <vt:lpstr>Component of STL</vt:lpstr>
      <vt:lpstr>Standard Template Library</vt:lpstr>
      <vt:lpstr>Container</vt:lpstr>
      <vt:lpstr>Types of Containers</vt:lpstr>
      <vt:lpstr>Vector – Sequence Container</vt:lpstr>
      <vt:lpstr>Vector - Operations</vt:lpstr>
      <vt:lpstr>Vector Container</vt:lpstr>
      <vt:lpstr>Vector</vt:lpstr>
      <vt:lpstr>Vector container using stack</vt:lpstr>
      <vt:lpstr>Vector- Member Functions push_back(), size(), and operator[]</vt:lpstr>
      <vt:lpstr>Vector- Member Functions swap(), empty(), back(), and pop_back()</vt:lpstr>
      <vt:lpstr>Vector- Member Functions insert() and erase()</vt:lpstr>
      <vt:lpstr>Deque</vt:lpstr>
      <vt:lpstr>Dequeue</vt:lpstr>
      <vt:lpstr>List</vt:lpstr>
      <vt:lpstr>Member Functions push_front(), front(), and pop_front</vt:lpstr>
      <vt:lpstr>Member Functions reverse(), merge(), and unique()</vt:lpstr>
      <vt:lpstr>PowerPoint Presentation</vt:lpstr>
      <vt:lpstr>Stack</vt:lpstr>
      <vt:lpstr>Iterators</vt:lpstr>
      <vt:lpstr>Iterators</vt:lpstr>
      <vt:lpstr>Types of iterators</vt:lpstr>
      <vt:lpstr>Iterator Characteristics </vt:lpstr>
      <vt:lpstr>Iterators</vt:lpstr>
      <vt:lpstr>Vector –Sequence Container</vt:lpstr>
      <vt:lpstr>Vector container using iterator</vt:lpstr>
      <vt:lpstr>Algorithms</vt:lpstr>
      <vt:lpstr>Algorithms</vt:lpstr>
      <vt:lpstr>Algorithms</vt:lpstr>
      <vt:lpstr>The find() Algorithm</vt:lpstr>
      <vt:lpstr>The count() Algorithm</vt:lpstr>
      <vt:lpstr>The sort() Algorithm</vt:lpstr>
      <vt:lpstr>The search() Algorithm</vt:lpstr>
      <vt:lpstr>The merge() Algorithm</vt:lpstr>
      <vt:lpstr>Vector container using stack</vt:lpstr>
      <vt:lpstr>Vector container using stack</vt:lpstr>
      <vt:lpstr>list</vt:lpstr>
      <vt:lpstr>list</vt:lpstr>
      <vt:lpstr>Implement a Queue using STL List container  </vt:lpstr>
      <vt:lpstr>PowerPoint Presentation</vt:lpstr>
      <vt:lpstr>PowerPoint Presentation</vt:lpstr>
      <vt:lpstr>PowerPoint Presentation</vt:lpstr>
      <vt:lpstr>PowerPoint Presentation</vt:lpstr>
      <vt:lpstr>deque</vt:lpstr>
      <vt:lpstr>Containers Adaptors</vt:lpstr>
      <vt:lpstr>Associative Containers</vt:lpstr>
      <vt:lpstr>Set</vt:lpstr>
      <vt:lpstr>Set – An example A set that stores objects of class string</vt:lpstr>
      <vt:lpstr>Map</vt:lpstr>
      <vt:lpstr>Map- An ex where keys will be the names of states, and the values will be the populations of the states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CET1046B    Object Oriented Concepts with C++ and Java</dc:title>
  <dc:creator>skinger</dc:creator>
  <cp:lastModifiedBy>Ruhi Patankar</cp:lastModifiedBy>
  <cp:revision>37</cp:revision>
  <dcterms:created xsi:type="dcterms:W3CDTF">2018-04-24T16:08:04Z</dcterms:created>
  <dcterms:modified xsi:type="dcterms:W3CDTF">2023-03-13T09:55:05Z</dcterms:modified>
</cp:coreProperties>
</file>